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A77B00"/>
        </a:fontRef>
        <a:srgbClr val="A77B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A77B00"/>
        </a:fontRef>
        <a:srgbClr val="A77B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A77B00"/>
        </a:fontRef>
        <a:srgbClr val="A77B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A77B00"/>
        </a:fontRef>
        <a:srgbClr val="A77B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>
          <a:latin typeface="Jazz LET"/>
          <a:ea typeface="Jazz LET"/>
          <a:cs typeface="Jazz LET"/>
        </a:font>
        <a:srgbClr val="D9CAF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>
          <a:latin typeface="Jazz LET"/>
          <a:ea typeface="Jazz LET"/>
          <a:cs typeface="Jazz LET"/>
        </a:font>
        <a:srgbClr val="D9CAF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>
          <a:latin typeface="Jazz LET"/>
          <a:ea typeface="Jazz LET"/>
          <a:cs typeface="Jazz LET"/>
        </a:font>
        <a:srgbClr val="D9CAF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>
          <a:latin typeface="Jazz LET"/>
          <a:ea typeface="Jazz LET"/>
          <a:cs typeface="Jazz LET"/>
        </a:font>
        <a:srgbClr val="D9CAF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79482E7-AE2E-495F-BDC7-98C34032FE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gradFill flip="none" rotWithShape="1">
          <a:gsLst>
            <a:gs pos="0">
              <a:srgbClr val="FF6F69"/>
            </a:gs>
            <a:gs pos="100000">
              <a:srgbClr val="FFCF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1270000" y="58166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b="0" sz="3600"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Shape 96"/>
          <p:cNvSpPr/>
          <p:nvPr>
            <p:ph type="body" sz="half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SzPct val="171000"/>
              <a:defRPr b="0"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1270000" y="177800"/>
            <a:ext cx="10464800" cy="2590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270000" y="2768600"/>
            <a:ext cx="10464800" cy="6985000"/>
          </a:xfrm>
          <a:prstGeom prst="rect">
            <a:avLst/>
          </a:prstGeom>
        </p:spPr>
        <p:txBody>
          <a:bodyPr anchor="t"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SzPct val="171000"/>
              <a:defRPr b="0"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7772400" y="2705537"/>
            <a:ext cx="3962400" cy="5841126"/>
          </a:xfrm>
          <a:prstGeom prst="rect">
            <a:avLst/>
          </a:prstGeom>
        </p:spPr>
        <p:txBody>
          <a:bodyPr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SzPct val="171000"/>
              <a:defRPr b="0"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3" name="Shape 123"/>
          <p:cNvSpPr/>
          <p:nvPr>
            <p:ph type="body" sz="half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/>
          <a:lstStyle>
            <a:lvl1pPr marL="760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04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6494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093912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538412" indent="-493712">
              <a:spcBef>
                <a:spcPts val="3800"/>
              </a:spcBef>
              <a:buClr>
                <a:srgbClr val="000000"/>
              </a:buClr>
              <a:buSzPct val="171000"/>
              <a:defRPr b="0"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b="0"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/>
          <a:lstStyle>
            <a:lvl1pPr marL="838200" indent="-571500">
              <a:buClr>
                <a:srgbClr val="000000"/>
              </a:buClr>
              <a:buSzPct val="171000"/>
              <a:buFont typeface="Gill Sans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827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7272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1717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616200" indent="-571500">
              <a:buClr>
                <a:srgbClr val="000000"/>
              </a:buClr>
              <a:buSzPct val="171000"/>
              <a:defRPr b="0"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/>
          <a:lstStyle>
            <a:lvl1pPr marL="838200" indent="-571500">
              <a:buClr>
                <a:srgbClr val="000000"/>
              </a:buClr>
              <a:buSzPct val="171000"/>
              <a:buFont typeface="Gill Sans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827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7272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171700" indent="-571500"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616200" indent="-571500">
              <a:buClr>
                <a:srgbClr val="000000"/>
              </a:buClr>
              <a:buSzPct val="171000"/>
              <a:defRPr b="0"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3820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128270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172720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217170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2616200" indent="-571500">
              <a:spcBef>
                <a:spcPts val="4800"/>
              </a:spcBef>
              <a:buClr>
                <a:srgbClr val="000000"/>
              </a:buClr>
              <a:buSzPct val="171000"/>
              <a:defRPr b="0"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b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ClrTx/>
              <a:buSzTx/>
              <a:buFontTx/>
              <a:buNone/>
              <a:defRPr b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1270000" y="68648"/>
            <a:ext cx="10464800" cy="192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270000" y="1610653"/>
            <a:ext cx="10464800" cy="803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 marL="1346200" indent="-635000">
              <a:buClr>
                <a:srgbClr val="CCE8B5"/>
              </a:buClr>
              <a:buChar char="๏"/>
              <a:defRPr sz="38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</a:defRPr>
            </a:lvl2pPr>
            <a:lvl3pPr marL="1790700" indent="-635000">
              <a:buClr>
                <a:srgbClr val="00FDFF"/>
              </a:buClr>
              <a:buChar char="★"/>
              <a:defRPr sz="3400">
                <a:solidFill>
                  <a:srgbClr val="00FDFF"/>
                </a:solidFill>
                <a:uFill>
                  <a:solidFill>
                    <a:srgbClr val="00FDFF"/>
                  </a:solidFill>
                </a:uFill>
              </a:defRPr>
            </a:lvl3pPr>
            <a:lvl4pPr marL="2235200" indent="-635000">
              <a:buClr>
                <a:srgbClr val="00FA92"/>
              </a:buClr>
              <a:buChar char="➡"/>
              <a:defRPr sz="2800">
                <a:solidFill>
                  <a:srgbClr val="8EFA00"/>
                </a:solidFill>
                <a:uFill>
                  <a:solidFill>
                    <a:srgbClr val="8EFA00"/>
                  </a:solidFill>
                </a:uFill>
              </a:defRPr>
            </a:lvl4pPr>
            <a:lvl5pPr marL="2679700" indent="-635000">
              <a:buClr>
                <a:srgbClr val="FA530A"/>
              </a:buClr>
              <a:buSzPct val="100000"/>
              <a:buFont typeface="Gill Sans"/>
              <a:buChar char="•"/>
              <a:defRPr b="1" sz="2400">
                <a:solidFill>
                  <a:srgbClr val="FA530A"/>
                </a:solidFill>
                <a:uFill>
                  <a:solidFill>
                    <a:srgbClr val="FA530A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9050" y="9283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FF4013"/>
          </a:solidFill>
          <a:uFill>
            <a:solidFill>
              <a:srgbClr val="FF4013"/>
            </a:solidFill>
          </a:uFill>
          <a:latin typeface="Chalkduster"/>
          <a:ea typeface="Chalkduster"/>
          <a:cs typeface="Chalkduster"/>
          <a:sym typeface="Chalkduster"/>
        </a:defRPr>
      </a:lvl9pPr>
    </p:titleStyle>
    <p:bodyStyle>
      <a:lvl1pPr marL="901700" marR="0" indent="-63500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1pPr>
      <a:lvl2pPr marL="1413042" marR="0" indent="-701842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2pPr>
      <a:lvl3pPr marL="1940111" marR="0" indent="-784411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3pPr>
      <a:lvl4pPr marL="2552700" marR="0" indent="-95250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4pPr>
      <a:lvl5pPr marL="3155950" marR="0" indent="-111125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5pPr>
      <a:lvl6pPr marL="3155950" marR="0" indent="-111125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6pPr>
      <a:lvl7pPr marL="3155950" marR="0" indent="-111125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7pPr>
      <a:lvl8pPr marL="3155950" marR="0" indent="-111125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8pPr>
      <a:lvl9pPr marL="3155950" marR="0" indent="-1111250" algn="l" defTabSz="914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D9CAFE"/>
        </a:buClr>
        <a:buSzPct val="89000"/>
        <a:buFont typeface="Jazz LET"/>
        <a:buChar char="✴"/>
        <a:tabLst/>
        <a:defRPr b="0" baseline="0" cap="none" i="0" spc="0" strike="noStrike" sz="4200" u="none">
          <a:ln>
            <a:noFill/>
          </a:ln>
          <a:solidFill>
            <a:srgbClr val="D9CAFE"/>
          </a:solidFill>
          <a:uFill>
            <a:solidFill>
              <a:srgbClr val="D9CAFE"/>
            </a:solidFill>
          </a:uFill>
          <a:latin typeface="Jazz LET"/>
          <a:ea typeface="Jazz LET"/>
          <a:cs typeface="Jazz LET"/>
          <a:sym typeface="Jazz LE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>
            <p:ph type="ctrTitle"/>
          </p:nvPr>
        </p:nvSpPr>
        <p:spPr>
          <a:xfrm>
            <a:off x="1155700" y="12700"/>
            <a:ext cx="10464800" cy="6553200"/>
          </a:xfrm>
          <a:prstGeom prst="rect">
            <a:avLst/>
          </a:prstGeom>
        </p:spPr>
        <p:txBody>
          <a:bodyPr/>
          <a:lstStyle/>
          <a:p>
            <a:pPr/>
            <a:r>
              <a:t>Dark Matter </a:t>
            </a:r>
          </a:p>
          <a:p>
            <a:pPr/>
            <a:r>
              <a:t>&amp; </a:t>
            </a:r>
          </a:p>
          <a:p>
            <a:pPr/>
            <a:r>
              <a:t>The Unseen Worlds:</a:t>
            </a:r>
          </a:p>
          <a:p>
            <a:pPr>
              <a:defRPr sz="6400"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pPr>
            <a:r>
              <a:t>A Hypothetical exploration</a:t>
            </a:r>
          </a:p>
          <a:p>
            <a:pPr>
              <a:defRPr sz="6400">
                <a:solidFill>
                  <a:srgbClr val="008CB4"/>
                </a:solidFill>
                <a:uFill>
                  <a:solidFill>
                    <a:srgbClr val="008CB4"/>
                  </a:solidFill>
                </a:uFill>
              </a:defRPr>
            </a:pPr>
            <a:r>
              <a:t>bridging science &amp; eschatology</a:t>
            </a:r>
          </a:p>
        </p:txBody>
      </p:sp>
      <p:sp>
        <p:nvSpPr>
          <p:cNvPr id="162" name="Shape 162"/>
          <p:cNvSpPr/>
          <p:nvPr>
            <p:ph type="subTitle" sz="half" idx="1"/>
          </p:nvPr>
        </p:nvSpPr>
        <p:spPr>
          <a:xfrm>
            <a:off x="1270000" y="6743700"/>
            <a:ext cx="10464800" cy="30099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D877"/>
              </a:buClr>
              <a:buFont typeface="Gill Sans"/>
              <a:defRPr>
                <a:solidFill>
                  <a:srgbClr val="FFD877"/>
                </a:solidFill>
                <a:uFill>
                  <a:solidFill>
                    <a:srgbClr val="FFD877"/>
                  </a:solidFill>
                </a:uFill>
              </a:defRPr>
            </a:pPr>
            <a:r>
              <a:t>By</a:t>
            </a:r>
          </a:p>
          <a:p>
            <a:pPr>
              <a:buClr>
                <a:srgbClr val="FFD877"/>
              </a:buClr>
              <a:buFont typeface="Gill Sans"/>
              <a:defRPr>
                <a:solidFill>
                  <a:srgbClr val="FFD877"/>
                </a:solidFill>
                <a:uFill>
                  <a:solidFill>
                    <a:srgbClr val="FFD877"/>
                  </a:solidFill>
                </a:uFill>
              </a:defRPr>
            </a:pPr>
          </a:p>
          <a:p>
            <a:pPr lvl="1">
              <a:buClr>
                <a:srgbClr val="FFD877"/>
              </a:buClr>
              <a:buFont typeface="Gill Sans"/>
              <a:defRPr>
                <a:solidFill>
                  <a:srgbClr val="FFD877"/>
                </a:solidFill>
                <a:uFill>
                  <a:solidFill>
                    <a:srgbClr val="FFD877"/>
                  </a:solidFill>
                </a:uFill>
              </a:defRPr>
            </a:pPr>
            <a:r>
              <a:t>Walter P. Benesch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>
            <p:ph type="title"/>
          </p:nvPr>
        </p:nvSpPr>
        <p:spPr>
          <a:xfrm>
            <a:off x="1270000" y="190500"/>
            <a:ext cx="10464800" cy="1676400"/>
          </a:xfrm>
          <a:prstGeom prst="rect">
            <a:avLst/>
          </a:prstGeom>
        </p:spPr>
        <p:txBody>
          <a:bodyPr/>
          <a:lstStyle/>
          <a:p>
            <a:pPr/>
            <a:r>
              <a:t>Our Solar System</a:t>
            </a:r>
          </a:p>
        </p:txBody>
      </p:sp>
      <p:pic>
        <p:nvPicPr>
          <p:cNvPr id="21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1865312"/>
            <a:ext cx="10807700" cy="622935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 flipH="1">
            <a:off x="3368675" y="4876800"/>
            <a:ext cx="355600" cy="598488"/>
          </a:xfrm>
          <a:prstGeom prst="line">
            <a:avLst/>
          </a:prstGeom>
          <a:ln w="38100">
            <a:solidFill>
              <a:srgbClr val="B1DD8C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6" name="Shape 216"/>
          <p:cNvSpPr/>
          <p:nvPr/>
        </p:nvSpPr>
        <p:spPr>
          <a:xfrm flipH="1" flipV="1">
            <a:off x="3360737" y="5959475"/>
            <a:ext cx="1092201" cy="558800"/>
          </a:xfrm>
          <a:prstGeom prst="line">
            <a:avLst/>
          </a:prstGeom>
          <a:ln w="38100">
            <a:solidFill>
              <a:srgbClr val="B1DD8C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17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0" y="1562100"/>
            <a:ext cx="10464800" cy="7391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2202036" y="5530850"/>
            <a:ext cx="138712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FFFFF"/>
              </a:buClr>
              <a:buFont typeface="Gill Sans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Kuiper belt</a:t>
            </a:r>
          </a:p>
        </p:txBody>
      </p:sp>
      <p:sp>
        <p:nvSpPr>
          <p:cNvPr id="219" name="Shape 219"/>
          <p:cNvSpPr/>
          <p:nvPr/>
        </p:nvSpPr>
        <p:spPr>
          <a:xfrm>
            <a:off x="10024640" y="8051800"/>
            <a:ext cx="174550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B1DD8C"/>
              </a:buClr>
              <a:buFont typeface="Gill Sans"/>
              <a:defRPr b="1" sz="2400">
                <a:solidFill>
                  <a:srgbClr val="B1DD8C"/>
                </a:solidFill>
                <a:uFill>
                  <a:solidFill>
                    <a:srgbClr val="B1DD8C"/>
                  </a:solidFill>
                </a:uFill>
              </a:defRPr>
            </a:lvl1pPr>
          </a:lstStyle>
          <a:p>
            <a:pPr/>
            <a:r>
              <a:t>Oort Cloud</a:t>
            </a:r>
          </a:p>
        </p:txBody>
      </p:sp>
      <p:pic>
        <p:nvPicPr>
          <p:cNvPr id="220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800" y="4762500"/>
            <a:ext cx="24130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78537" y="6883400"/>
            <a:ext cx="774701" cy="209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50400" y="4851400"/>
            <a:ext cx="24130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8700" y="1320800"/>
            <a:ext cx="774700" cy="2095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722312" y="8140700"/>
            <a:ext cx="8204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ctr">
              <a:buClr>
                <a:srgbClr val="F5EC00"/>
              </a:buClr>
              <a:buFont typeface="Gill Sans"/>
              <a:defRPr sz="42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</a:defRPr>
            </a:lvl1pPr>
          </a:lstStyle>
          <a:p>
            <a:pPr/>
            <a:r>
              <a:t>As it travels around the Milky Way</a:t>
            </a:r>
          </a:p>
        </p:txBody>
      </p:sp>
      <p:sp>
        <p:nvSpPr>
          <p:cNvPr id="225" name="Shape 225"/>
          <p:cNvSpPr/>
          <p:nvPr/>
        </p:nvSpPr>
        <p:spPr>
          <a:xfrm>
            <a:off x="782662" y="2057400"/>
            <a:ext cx="564986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5EC00"/>
              </a:buClr>
              <a:buFont typeface="Gill Sans"/>
              <a:defRPr sz="4200">
                <a:solidFill>
                  <a:srgbClr val="F5EC00"/>
                </a:solidFill>
                <a:uFill>
                  <a:solidFill>
                    <a:srgbClr val="F5EC00"/>
                  </a:solidFill>
                </a:uFill>
              </a:defRPr>
            </a:lvl1pPr>
          </a:lstStyle>
          <a:p>
            <a:pPr/>
            <a:r>
              <a:t>Passes through the waves </a:t>
            </a:r>
          </a:p>
        </p:txBody>
      </p:sp>
      <p:sp>
        <p:nvSpPr>
          <p:cNvPr id="226" name="Shape 226"/>
          <p:cNvSpPr/>
          <p:nvPr/>
        </p:nvSpPr>
        <p:spPr>
          <a:xfrm>
            <a:off x="10821987" y="6721475"/>
            <a:ext cx="92076" cy="1117600"/>
          </a:xfrm>
          <a:prstGeom prst="line">
            <a:avLst/>
          </a:prstGeom>
          <a:ln w="38100">
            <a:solidFill>
              <a:srgbClr val="FFF76B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10091885" y="1962150"/>
            <a:ext cx="1959896" cy="8128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Dark matter is scattered throughout, especially in Oort Cloud</a:t>
            </a:r>
          </a:p>
          <a:p>
            <a:pPr/>
            <a:r>
              <a:t>But varies in depth &amp; pull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title"/>
          </p:nvPr>
        </p:nvSpPr>
        <p:spPr>
          <a:xfrm>
            <a:off x="546100" y="133945"/>
            <a:ext cx="11747500" cy="1789510"/>
          </a:xfrm>
          <a:prstGeom prst="rect">
            <a:avLst/>
          </a:prstGeom>
        </p:spPr>
        <p:txBody>
          <a:bodyPr/>
          <a:lstStyle/>
          <a:p>
            <a:pPr/>
            <a:r>
              <a:t>Imfluence on Earth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270000" y="1923454"/>
            <a:ext cx="10464800" cy="7392592"/>
          </a:xfrm>
          <a:prstGeom prst="rect">
            <a:avLst/>
          </a:prstGeom>
        </p:spPr>
        <p:txBody>
          <a:bodyPr/>
          <a:lstStyle/>
          <a:p>
            <a:pPr marL="952500"/>
            <a:r>
              <a:t>As Sun passes through high concentrations in the Milky Way</a:t>
            </a:r>
          </a:p>
          <a:p>
            <a:pPr marL="952500"/>
            <a:r>
              <a:t>Oort Cloud Dark Matter strong gravity</a:t>
            </a:r>
          </a:p>
          <a:p>
            <a:pPr marL="952500"/>
            <a:r>
              <a:t>Kuiper Belt objects </a:t>
            </a:r>
          </a:p>
          <a:p>
            <a:pPr lvl="1" marL="1397000"/>
            <a:r>
              <a:t>Pulled pulled out of orbit towards sun</a:t>
            </a:r>
          </a:p>
          <a:p>
            <a:pPr lvl="1" marL="1397000"/>
            <a:r>
              <a:t>Created periodic impacts on Earth</a:t>
            </a:r>
          </a:p>
          <a:p>
            <a:pPr lvl="2" marL="1841500"/>
            <a:r>
              <a:t>Direct result of Dark Matter’s pull (mass)</a:t>
            </a:r>
          </a:p>
          <a:p>
            <a:pPr lvl="3" marL="2286000"/>
            <a:r>
              <a:t>Example: Astroid that killed the dinosaurs </a:t>
            </a:r>
          </a:p>
          <a:p>
            <a:pPr lvl="3" marL="2286000"/>
            <a:r>
              <a:t>One of many impacts on Earth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>
            <p:ph type="title"/>
          </p:nvPr>
        </p:nvSpPr>
        <p:spPr>
          <a:xfrm>
            <a:off x="622300" y="190500"/>
            <a:ext cx="11785600" cy="1676400"/>
          </a:xfrm>
          <a:prstGeom prst="rect">
            <a:avLst/>
          </a:prstGeom>
        </p:spPr>
        <p:txBody>
          <a:bodyPr/>
          <a:lstStyle/>
          <a:p>
            <a:pPr/>
            <a:r>
              <a:t>Dark Matter on Earth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1333500" y="1689100"/>
            <a:ext cx="10337800" cy="7543800"/>
          </a:xfrm>
          <a:prstGeom prst="rect">
            <a:avLst/>
          </a:prstGeom>
        </p:spPr>
        <p:txBody>
          <a:bodyPr/>
          <a:lstStyle/>
          <a:p>
            <a:pPr marL="952500">
              <a:defRPr sz="3800"/>
            </a:pPr>
            <a:r>
              <a:t>Matter an invisible world ? ! ! ! ?</a:t>
            </a:r>
          </a:p>
          <a:p>
            <a:pPr lvl="1" marL="1397000">
              <a:defRPr sz="3400"/>
            </a:pPr>
            <a:r>
              <a:t>Could be a mirror image of physical</a:t>
            </a:r>
          </a:p>
          <a:p>
            <a:pPr marL="952500">
              <a:defRPr sz="3800"/>
            </a:pPr>
            <a:r>
              <a:t>Asymmetric construct</a:t>
            </a:r>
          </a:p>
          <a:p>
            <a:pPr lvl="1" marL="1397000">
              <a:defRPr sz="3400"/>
            </a:pPr>
            <a:r>
              <a:t>Detection only indirect</a:t>
            </a:r>
          </a:p>
          <a:p>
            <a:pPr lvl="1" marL="1397000">
              <a:defRPr sz="3400"/>
            </a:pPr>
            <a:r>
              <a:t>Particles at different vibrations!?!</a:t>
            </a:r>
          </a:p>
          <a:p>
            <a:pPr lvl="2" marL="1841500">
              <a:defRPr sz="3000"/>
            </a:pPr>
            <a:r>
              <a:t>If it is unseen world(s?)! …</a:t>
            </a:r>
          </a:p>
          <a:p>
            <a:pPr lvl="2" marL="1841500">
              <a:defRPr sz="3000"/>
            </a:pPr>
            <a:r>
              <a:t>Could there be Multiple levels?</a:t>
            </a:r>
          </a:p>
          <a:p>
            <a:pPr marL="952500">
              <a:defRPr sz="3800"/>
            </a:pPr>
            <a:r>
              <a:t>Implications??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title"/>
          </p:nvPr>
        </p:nvSpPr>
        <p:spPr>
          <a:xfrm>
            <a:off x="355600" y="190500"/>
            <a:ext cx="12077700" cy="1841500"/>
          </a:xfrm>
          <a:prstGeom prst="rect">
            <a:avLst/>
          </a:prstGeom>
        </p:spPr>
        <p:txBody>
          <a:bodyPr/>
          <a:lstStyle/>
          <a:p>
            <a:pPr/>
            <a:r>
              <a:t>Worlds?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1270000" y="1739900"/>
            <a:ext cx="10464800" cy="7556500"/>
          </a:xfrm>
          <a:prstGeom prst="rect">
            <a:avLst/>
          </a:prstGeom>
        </p:spPr>
        <p:txBody>
          <a:bodyPr/>
          <a:lstStyle/>
          <a:p>
            <a:pPr marL="952500"/>
            <a:r>
              <a:t>Invisible to human eye</a:t>
            </a:r>
          </a:p>
          <a:p>
            <a:pPr marL="952500"/>
            <a:r>
              <a:t>Could this dark matter contain other realities?</a:t>
            </a:r>
          </a:p>
          <a:p>
            <a:pPr marL="952500"/>
            <a:r>
              <a:t>Vibrating at a different rate?</a:t>
            </a:r>
          </a:p>
          <a:p>
            <a:pPr marL="952500"/>
            <a:r>
              <a:t>Those are the theories</a:t>
            </a:r>
          </a:p>
          <a:p>
            <a:pPr marL="952500"/>
            <a:r>
              <a:t>What are the implications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666" y="1282699"/>
            <a:ext cx="8737601" cy="6845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10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title"/>
          </p:nvPr>
        </p:nvSpPr>
        <p:spPr>
          <a:xfrm>
            <a:off x="1270000" y="190500"/>
            <a:ext cx="10464800" cy="1676400"/>
          </a:xfrm>
          <a:prstGeom prst="rect">
            <a:avLst/>
          </a:prstGeom>
        </p:spPr>
        <p:txBody>
          <a:bodyPr/>
          <a:lstStyle/>
          <a:p>
            <a:pPr/>
            <a:r>
              <a:t>IMPLICATIONS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1270000" y="1866900"/>
            <a:ext cx="10464800" cy="6769100"/>
          </a:xfrm>
          <a:prstGeom prst="rect">
            <a:avLst/>
          </a:prstGeom>
        </p:spPr>
        <p:txBody>
          <a:bodyPr/>
          <a:lstStyle/>
          <a:p>
            <a:pPr marL="952500"/>
            <a:r>
              <a:t>Possible existence of other worlds ? ! ?</a:t>
            </a:r>
          </a:p>
          <a:p>
            <a:pPr lvl="1" marL="1397000"/>
            <a:r>
              <a:t>Co-existing with our own</a:t>
            </a:r>
          </a:p>
          <a:p>
            <a:pPr marL="952500"/>
            <a:r>
              <a:t>What the ancients called:</a:t>
            </a:r>
          </a:p>
          <a:p>
            <a:pPr lvl="1" marL="1397000"/>
            <a:r>
              <a:t>Astral</a:t>
            </a:r>
          </a:p>
          <a:p>
            <a:pPr lvl="1" marL="1397000"/>
            <a:r>
              <a:t>Psychical</a:t>
            </a:r>
          </a:p>
          <a:p>
            <a:pPr lvl="1" marL="1397000"/>
            <a:r>
              <a:t>Spiritual</a:t>
            </a:r>
          </a:p>
          <a:p>
            <a:pPr lvl="1" marL="1397000"/>
            <a:r>
              <a:t>Divine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title"/>
          </p:nvPr>
        </p:nvSpPr>
        <p:spPr>
          <a:xfrm>
            <a:off x="1270000" y="154131"/>
            <a:ext cx="10464800" cy="1749138"/>
          </a:xfrm>
          <a:prstGeom prst="rect">
            <a:avLst/>
          </a:prstGeom>
        </p:spPr>
        <p:txBody>
          <a:bodyPr/>
          <a:lstStyle/>
          <a:p>
            <a:pPr/>
            <a:r>
              <a:t>Star Teck Clues/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596900" y="1903268"/>
            <a:ext cx="11811000" cy="6874164"/>
          </a:xfrm>
          <a:prstGeom prst="rect">
            <a:avLst/>
          </a:prstGeom>
        </p:spPr>
        <p:txBody>
          <a:bodyPr/>
          <a:lstStyle/>
          <a:p>
            <a:pPr marL="861785" indent="-544285">
              <a:buClr>
                <a:srgbClr val="CCE8B5"/>
              </a:buClr>
            </a:pPr>
            <a:r>
              <a:rPr i="1"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i="1" sz="3600">
                <a:latin typeface="Helvetica"/>
                <a:ea typeface="Helvetica"/>
                <a:cs typeface="Helvetica"/>
                <a:sym typeface="Helvetica"/>
              </a:rPr>
              <a:t>Wink of an  Eye</a:t>
            </a:r>
            <a:r>
              <a:rPr i="1"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” - </a:t>
            </a:r>
            <a:r>
              <a:rPr b="1" i="1"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original show, 3</a:t>
            </a:r>
            <a:r>
              <a:rPr b="1" baseline="31999" i="1"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rd</a:t>
            </a:r>
            <a:r>
              <a:rPr b="1" i="1"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season</a:t>
            </a:r>
            <a:endParaRPr i="1" sz="3600">
              <a:solidFill>
                <a:srgbClr val="CCE8B5"/>
              </a:solidFill>
              <a:uFill>
                <a:solidFill>
                  <a:srgbClr val="CCE8B5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952500">
              <a:buClr>
                <a:srgbClr val="CCE8B5"/>
              </a:buClr>
              <a:defRPr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A race of beings who move through the Enterprise  at a rate so fast that they're all but undetectable. </a:t>
            </a:r>
          </a:p>
          <a:p>
            <a:pPr lvl="1" marL="1397000">
              <a:buClr>
                <a:srgbClr val="FFF76B"/>
              </a:buClr>
              <a:defRPr sz="2400">
                <a:solidFill>
                  <a:srgbClr val="FFF76B"/>
                </a:solidFill>
                <a:uFill>
                  <a:solidFill>
                    <a:srgbClr val="FFF76B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Clever use of tilted camera angles &amp; lighting help to sell the illusion of the characters moving about the ship at their hyper-accelerated rate. </a:t>
            </a:r>
          </a:p>
          <a:p>
            <a:pPr marL="952500">
              <a:buClr>
                <a:srgbClr val="CCE8B5"/>
              </a:buClr>
              <a:defRPr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Remember Sci-Fy has led to dramatic discoveries in the past</a:t>
            </a:r>
          </a:p>
          <a:p>
            <a:pPr marL="952500">
              <a:buClr>
                <a:srgbClr val="CCE8B5"/>
              </a:buClr>
              <a:defRPr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Could this hold a key to the dark matter world?</a:t>
            </a:r>
          </a:p>
          <a:p>
            <a:pPr marL="952500">
              <a:buClr>
                <a:srgbClr val="CCE8B5"/>
              </a:buClr>
              <a:defRPr sz="36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Might science find ways to see these other worlds?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>
            <p:ph type="title"/>
          </p:nvPr>
        </p:nvSpPr>
        <p:spPr>
          <a:xfrm>
            <a:off x="495300" y="175054"/>
            <a:ext cx="8394700" cy="2469292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Or Do We Already Know them?</a:t>
            </a:r>
          </a:p>
        </p:txBody>
      </p:sp>
      <p:sp>
        <p:nvSpPr>
          <p:cNvPr id="254" name="Shape 254"/>
          <p:cNvSpPr/>
          <p:nvPr>
            <p:ph type="body" sz="half" idx="1"/>
          </p:nvPr>
        </p:nvSpPr>
        <p:spPr>
          <a:xfrm>
            <a:off x="355600" y="2644345"/>
            <a:ext cx="5486400" cy="5912710"/>
          </a:xfrm>
          <a:prstGeom prst="rect">
            <a:avLst/>
          </a:prstGeom>
        </p:spPr>
        <p:txBody>
          <a:bodyPr/>
          <a:lstStyle/>
          <a:p>
            <a:pPr marL="952500"/>
            <a:r>
              <a:t>Ancients Myths</a:t>
            </a:r>
          </a:p>
          <a:p>
            <a:pPr marL="952500"/>
            <a:r>
              <a:t>Kabbalah’s Ladder</a:t>
            </a:r>
          </a:p>
          <a:p>
            <a:pPr marL="952500"/>
            <a:r>
              <a:t>Shamans trances</a:t>
            </a:r>
          </a:p>
          <a:p>
            <a:pPr lvl="1" marL="1397000"/>
            <a:r>
              <a:t>Visions of upper &amp; </a:t>
            </a:r>
          </a:p>
          <a:p>
            <a:pPr lvl="1" marL="1397000"/>
            <a:r>
              <a:t>:Lower worlds</a:t>
            </a:r>
          </a:p>
          <a:p>
            <a:pPr lvl="2" marL="1841500"/>
            <a:r>
              <a:t>In this tradition would be the astral</a:t>
            </a:r>
          </a:p>
        </p:txBody>
      </p:sp>
      <p:grpSp>
        <p:nvGrpSpPr>
          <p:cNvPr id="334" name="Group 334"/>
          <p:cNvGrpSpPr/>
          <p:nvPr/>
        </p:nvGrpSpPr>
        <p:grpSpPr>
          <a:xfrm>
            <a:off x="9626651" y="368300"/>
            <a:ext cx="2997098" cy="8699500"/>
            <a:chOff x="231826" y="511175"/>
            <a:chExt cx="2997097" cy="8699499"/>
          </a:xfrm>
        </p:grpSpPr>
        <p:sp>
          <p:nvSpPr>
            <p:cNvPr id="255" name="Shape 255"/>
            <p:cNvSpPr/>
            <p:nvPr/>
          </p:nvSpPr>
          <p:spPr>
            <a:xfrm flipH="1" rot="10800000">
              <a:off x="446715" y="5920977"/>
              <a:ext cx="2553033" cy="3289698"/>
            </a:xfrm>
            <a:prstGeom prst="triangle">
              <a:avLst/>
            </a:prstGeom>
            <a:solidFill>
              <a:srgbClr val="E324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6" name="Shape 256"/>
            <p:cNvSpPr/>
            <p:nvPr/>
          </p:nvSpPr>
          <p:spPr>
            <a:xfrm flipH="1" rot="10800000">
              <a:off x="446715" y="4079874"/>
              <a:ext cx="2553033" cy="3009901"/>
            </a:xfrm>
            <a:prstGeom prst="triangle">
              <a:avLst/>
            </a:prstGeom>
            <a:solidFill>
              <a:srgbClr val="BE38F3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7" name="Shape 257"/>
            <p:cNvSpPr/>
            <p:nvPr/>
          </p:nvSpPr>
          <p:spPr>
            <a:xfrm flipH="1" rot="10800000">
              <a:off x="637943" y="2644775"/>
              <a:ext cx="2234076" cy="2857500"/>
            </a:xfrm>
            <a:prstGeom prst="triangle">
              <a:avLst/>
            </a:prstGeom>
            <a:solidFill>
              <a:srgbClr val="53D5FD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8" name="Shape 258"/>
            <p:cNvSpPr/>
            <p:nvPr/>
          </p:nvSpPr>
          <p:spPr>
            <a:xfrm flipH="1" rot="10800000">
              <a:off x="231826" y="969168"/>
              <a:ext cx="2997098" cy="2907507"/>
            </a:xfrm>
            <a:prstGeom prst="triangl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333" name="Group 333"/>
            <p:cNvGrpSpPr/>
            <p:nvPr/>
          </p:nvGrpSpPr>
          <p:grpSpPr>
            <a:xfrm>
              <a:off x="460375" y="511175"/>
              <a:ext cx="2514601" cy="8674101"/>
              <a:chOff x="0" y="0"/>
              <a:chExt cx="2514600" cy="8674100"/>
            </a:xfrm>
          </p:grpSpPr>
          <p:sp>
            <p:nvSpPr>
              <p:cNvPr id="259" name="Shape 259"/>
              <p:cNvSpPr/>
              <p:nvPr/>
            </p:nvSpPr>
            <p:spPr>
              <a:xfrm flipV="1">
                <a:off x="1320800" y="21209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0" name="Shape 260"/>
              <p:cNvSpPr/>
              <p:nvPr/>
            </p:nvSpPr>
            <p:spPr>
              <a:xfrm flipV="1">
                <a:off x="1524000" y="7064375"/>
                <a:ext cx="574675" cy="42386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508000" y="1397000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2" name="Shape 262"/>
              <p:cNvSpPr/>
              <p:nvPr/>
            </p:nvSpPr>
            <p:spPr>
              <a:xfrm flipV="1">
                <a:off x="482600" y="2273299"/>
                <a:ext cx="1503363" cy="55403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46100" y="655637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4" name="Shape 264"/>
              <p:cNvSpPr/>
              <p:nvPr/>
            </p:nvSpPr>
            <p:spPr>
              <a:xfrm flipV="1">
                <a:off x="1397000" y="53721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5" name="Shape 265"/>
              <p:cNvSpPr/>
              <p:nvPr/>
            </p:nvSpPr>
            <p:spPr>
              <a:xfrm flipV="1">
                <a:off x="1320800" y="38100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 flipV="1">
                <a:off x="1320800" y="596899"/>
                <a:ext cx="795338" cy="126365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482600" y="6235700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8" name="Shape 268"/>
              <p:cNvSpPr/>
              <p:nvPr/>
            </p:nvSpPr>
            <p:spPr>
              <a:xfrm flipV="1">
                <a:off x="1435100" y="7058025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1400175" y="320675"/>
                <a:ext cx="533400" cy="22066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332" name="Group 332"/>
              <p:cNvGrpSpPr/>
              <p:nvPr/>
            </p:nvGrpSpPr>
            <p:grpSpPr>
              <a:xfrm>
                <a:off x="0" y="0"/>
                <a:ext cx="2514600" cy="8674100"/>
                <a:chOff x="0" y="0"/>
                <a:chExt cx="2514600" cy="8674100"/>
              </a:xfrm>
            </p:grpSpPr>
            <p:grpSp>
              <p:nvGrpSpPr>
                <p:cNvPr id="320" name="Group 320"/>
                <p:cNvGrpSpPr/>
                <p:nvPr/>
              </p:nvGrpSpPr>
              <p:grpSpPr>
                <a:xfrm>
                  <a:off x="0" y="0"/>
                  <a:ext cx="2170113" cy="8674100"/>
                  <a:chOff x="0" y="0"/>
                  <a:chExt cx="2170112" cy="8674100"/>
                </a:xfrm>
              </p:grpSpPr>
              <p:sp>
                <p:nvSpPr>
                  <p:cNvPr id="270" name="Shape 270"/>
                  <p:cNvSpPr/>
                  <p:nvPr/>
                </p:nvSpPr>
                <p:spPr>
                  <a:xfrm flipV="1">
                    <a:off x="495300" y="5448300"/>
                    <a:ext cx="1674813" cy="73818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1" name="Shape 271"/>
                  <p:cNvSpPr/>
                  <p:nvPr/>
                </p:nvSpPr>
                <p:spPr>
                  <a:xfrm flipV="1">
                    <a:off x="515937" y="6297612"/>
                    <a:ext cx="1582738" cy="73342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2" name="Shape 272"/>
                  <p:cNvSpPr/>
                  <p:nvPr/>
                </p:nvSpPr>
                <p:spPr>
                  <a:xfrm>
                    <a:off x="520700" y="63246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3" name="Shape 273"/>
                  <p:cNvSpPr/>
                  <p:nvPr/>
                </p:nvSpPr>
                <p:spPr>
                  <a:xfrm flipV="1">
                    <a:off x="425450" y="3852862"/>
                    <a:ext cx="1674813" cy="73977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4" name="Shape 274"/>
                  <p:cNvSpPr/>
                  <p:nvPr/>
                </p:nvSpPr>
                <p:spPr>
                  <a:xfrm>
                    <a:off x="533400" y="38354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5" name="Shape 275"/>
                  <p:cNvSpPr/>
                  <p:nvPr/>
                </p:nvSpPr>
                <p:spPr>
                  <a:xfrm>
                    <a:off x="520700" y="54229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6" name="Shape 276"/>
                  <p:cNvSpPr/>
                  <p:nvPr/>
                </p:nvSpPr>
                <p:spPr>
                  <a:xfrm>
                    <a:off x="520700" y="29337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7" name="Shape 277"/>
                  <p:cNvSpPr/>
                  <p:nvPr/>
                </p:nvSpPr>
                <p:spPr>
                  <a:xfrm>
                    <a:off x="520700" y="70866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8" name="Shape 278"/>
                  <p:cNvSpPr/>
                  <p:nvPr/>
                </p:nvSpPr>
                <p:spPr>
                  <a:xfrm flipV="1">
                    <a:off x="482600" y="4638675"/>
                    <a:ext cx="1616075" cy="7540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79" name="Shape 279"/>
                  <p:cNvSpPr/>
                  <p:nvPr/>
                </p:nvSpPr>
                <p:spPr>
                  <a:xfrm>
                    <a:off x="514350" y="2951162"/>
                    <a:ext cx="1508125" cy="7064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0" name="Shape 280"/>
                  <p:cNvSpPr/>
                  <p:nvPr/>
                </p:nvSpPr>
                <p:spPr>
                  <a:xfrm flipV="1">
                    <a:off x="520700" y="1523999"/>
                    <a:ext cx="1503363" cy="554039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1" name="Shape 281"/>
                  <p:cNvSpPr/>
                  <p:nvPr/>
                </p:nvSpPr>
                <p:spPr>
                  <a:xfrm>
                    <a:off x="425450" y="4638675"/>
                    <a:ext cx="1598613" cy="7397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2" name="Shape 282"/>
                  <p:cNvSpPr/>
                  <p:nvPr/>
                </p:nvSpPr>
                <p:spPr>
                  <a:xfrm>
                    <a:off x="431800" y="1422400"/>
                    <a:ext cx="1592263" cy="6937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3" name="Shape 283"/>
                  <p:cNvSpPr/>
                  <p:nvPr/>
                </p:nvSpPr>
                <p:spPr>
                  <a:xfrm>
                    <a:off x="431800" y="757237"/>
                    <a:ext cx="771525" cy="9191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4" name="Shape 284"/>
                  <p:cNvSpPr/>
                  <p:nvPr/>
                </p:nvSpPr>
                <p:spPr>
                  <a:xfrm>
                    <a:off x="431800" y="2311400"/>
                    <a:ext cx="771525" cy="9175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5" name="Shape 285"/>
                  <p:cNvSpPr/>
                  <p:nvPr/>
                </p:nvSpPr>
                <p:spPr>
                  <a:xfrm>
                    <a:off x="433387" y="3846512"/>
                    <a:ext cx="769938" cy="10588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6" name="Shape 286"/>
                  <p:cNvSpPr/>
                  <p:nvPr/>
                </p:nvSpPr>
                <p:spPr>
                  <a:xfrm>
                    <a:off x="368300" y="5511800"/>
                    <a:ext cx="758825" cy="1041400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7" name="Shape 287"/>
                  <p:cNvSpPr/>
                  <p:nvPr/>
                </p:nvSpPr>
                <p:spPr>
                  <a:xfrm flipH="1" flipV="1">
                    <a:off x="274637" y="7061200"/>
                    <a:ext cx="854076" cy="1257300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8" name="Shape 288"/>
                  <p:cNvSpPr/>
                  <p:nvPr/>
                </p:nvSpPr>
                <p:spPr>
                  <a:xfrm>
                    <a:off x="469900" y="7162800"/>
                    <a:ext cx="574675" cy="3254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89" name="Shape 289"/>
                  <p:cNvSpPr/>
                  <p:nvPr/>
                </p:nvSpPr>
                <p:spPr>
                  <a:xfrm flipV="1">
                    <a:off x="469900" y="320674"/>
                    <a:ext cx="574675" cy="25082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0" name="Shape 290"/>
                  <p:cNvSpPr/>
                  <p:nvPr/>
                </p:nvSpPr>
                <p:spPr>
                  <a:xfrm>
                    <a:off x="457200" y="54483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1" name="Shape 291"/>
                  <p:cNvSpPr/>
                  <p:nvPr/>
                </p:nvSpPr>
                <p:spPr>
                  <a:xfrm>
                    <a:off x="444500" y="21463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2" name="Shape 292"/>
                  <p:cNvSpPr/>
                  <p:nvPr/>
                </p:nvSpPr>
                <p:spPr>
                  <a:xfrm>
                    <a:off x="469900" y="37973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3" name="Shape 293"/>
                  <p:cNvSpPr/>
                  <p:nvPr/>
                </p:nvSpPr>
                <p:spPr>
                  <a:xfrm>
                    <a:off x="482600" y="46228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4" name="Shape 294"/>
                  <p:cNvSpPr/>
                  <p:nvPr/>
                </p:nvSpPr>
                <p:spPr>
                  <a:xfrm>
                    <a:off x="508000" y="21971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295" name="Shape 295"/>
                  <p:cNvSpPr/>
                  <p:nvPr/>
                </p:nvSpPr>
                <p:spPr>
                  <a:xfrm flipV="1">
                    <a:off x="520700" y="2946400"/>
                    <a:ext cx="1501775" cy="7953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grpSp>
                <p:nvGrpSpPr>
                  <p:cNvPr id="308" name="Group 308"/>
                  <p:cNvGrpSpPr/>
                  <p:nvPr/>
                </p:nvGrpSpPr>
                <p:grpSpPr>
                  <a:xfrm>
                    <a:off x="977900" y="0"/>
                    <a:ext cx="558800" cy="8674100"/>
                    <a:chOff x="0" y="0"/>
                    <a:chExt cx="558800" cy="8674100"/>
                  </a:xfrm>
                </p:grpSpPr>
                <p:sp>
                  <p:nvSpPr>
                    <p:cNvPr id="296" name="Shape 296"/>
                    <p:cNvSpPr/>
                    <p:nvPr/>
                  </p:nvSpPr>
                  <p:spPr>
                    <a:xfrm>
                      <a:off x="0" y="7620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929292"/>
                      </a:solidFill>
                      <a:prstDash val="sysDot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" name="Shape 297"/>
                    <p:cNvSpPr/>
                    <p:nvPr/>
                  </p:nvSpPr>
                  <p:spPr>
                    <a:xfrm rot="16200000">
                      <a:off x="-3584275" y="4326297"/>
                      <a:ext cx="7707313" cy="1905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58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" name="Shape 298"/>
                    <p:cNvSpPr/>
                    <p:nvPr/>
                  </p:nvSpPr>
                  <p:spPr>
                    <a:xfrm>
                      <a:off x="0" y="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" name="Shape 299"/>
                    <p:cNvSpPr/>
                    <p:nvPr/>
                  </p:nvSpPr>
                  <p:spPr>
                    <a:xfrm>
                      <a:off x="0" y="1536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" name="Shape 300"/>
                    <p:cNvSpPr/>
                    <p:nvPr/>
                  </p:nvSpPr>
                  <p:spPr>
                    <a:xfrm>
                      <a:off x="0" y="2298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" name="Shape 301"/>
                    <p:cNvSpPr/>
                    <p:nvPr/>
                  </p:nvSpPr>
                  <p:spPr>
                    <a:xfrm>
                      <a:off x="0" y="3136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" name="Shape 302"/>
                    <p:cNvSpPr/>
                    <p:nvPr/>
                  </p:nvSpPr>
                  <p:spPr>
                    <a:xfrm>
                      <a:off x="0" y="3962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" name="Shape 303"/>
                    <p:cNvSpPr/>
                    <p:nvPr/>
                  </p:nvSpPr>
                  <p:spPr>
                    <a:xfrm>
                      <a:off x="0" y="4787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4" name="Shape 304"/>
                    <p:cNvSpPr/>
                    <p:nvPr/>
                  </p:nvSpPr>
                  <p:spPr>
                    <a:xfrm>
                      <a:off x="0" y="5613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5" name="Shape 305"/>
                    <p:cNvSpPr/>
                    <p:nvPr/>
                  </p:nvSpPr>
                  <p:spPr>
                    <a:xfrm>
                      <a:off x="0" y="6438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6" name="Shape 306"/>
                    <p:cNvSpPr/>
                    <p:nvPr/>
                  </p:nvSpPr>
                  <p:spPr>
                    <a:xfrm>
                      <a:off x="0" y="7264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7" name="Shape 307"/>
                    <p:cNvSpPr/>
                    <p:nvPr/>
                  </p:nvSpPr>
                  <p:spPr>
                    <a:xfrm>
                      <a:off x="0" y="8089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grpSp>
                <p:nvGrpSpPr>
                  <p:cNvPr id="319" name="Group 319"/>
                  <p:cNvGrpSpPr/>
                  <p:nvPr/>
                </p:nvGrpSpPr>
                <p:grpSpPr>
                  <a:xfrm>
                    <a:off x="0" y="317500"/>
                    <a:ext cx="558800" cy="7023100"/>
                    <a:chOff x="0" y="0"/>
                    <a:chExt cx="558800" cy="7023100"/>
                  </a:xfrm>
                </p:grpSpPr>
                <p:sp>
                  <p:nvSpPr>
                    <p:cNvPr id="309" name="Shape 309"/>
                    <p:cNvSpPr/>
                    <p:nvPr/>
                  </p:nvSpPr>
                  <p:spPr>
                    <a:xfrm rot="16200000">
                      <a:off x="-2772115" y="3513487"/>
                      <a:ext cx="6081713" cy="1905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58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0" name="Shape 310"/>
                    <p:cNvSpPr/>
                    <p:nvPr/>
                  </p:nvSpPr>
                  <p:spPr>
                    <a:xfrm>
                      <a:off x="0" y="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1" name="Shape 311"/>
                    <p:cNvSpPr/>
                    <p:nvPr/>
                  </p:nvSpPr>
                  <p:spPr>
                    <a:xfrm>
                      <a:off x="0" y="1536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2" name="Shape 312"/>
                    <p:cNvSpPr/>
                    <p:nvPr/>
                  </p:nvSpPr>
                  <p:spPr>
                    <a:xfrm>
                      <a:off x="0" y="2298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3" name="Shape 313"/>
                    <p:cNvSpPr/>
                    <p:nvPr/>
                  </p:nvSpPr>
                  <p:spPr>
                    <a:xfrm>
                      <a:off x="0" y="3136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4" name="Shape 314"/>
                    <p:cNvSpPr/>
                    <p:nvPr/>
                  </p:nvSpPr>
                  <p:spPr>
                    <a:xfrm>
                      <a:off x="0" y="3962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5" name="Shape 315"/>
                    <p:cNvSpPr/>
                    <p:nvPr/>
                  </p:nvSpPr>
                  <p:spPr>
                    <a:xfrm>
                      <a:off x="0" y="4787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6" name="Shape 316"/>
                    <p:cNvSpPr/>
                    <p:nvPr/>
                  </p:nvSpPr>
                  <p:spPr>
                    <a:xfrm>
                      <a:off x="0" y="5613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7" name="Shape 317"/>
                    <p:cNvSpPr/>
                    <p:nvPr/>
                  </p:nvSpPr>
                  <p:spPr>
                    <a:xfrm>
                      <a:off x="0" y="6438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18" name="Shape 318"/>
                    <p:cNvSpPr/>
                    <p:nvPr/>
                  </p:nvSpPr>
                  <p:spPr>
                    <a:xfrm>
                      <a:off x="0" y="774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</p:grpSp>
            <p:grpSp>
              <p:nvGrpSpPr>
                <p:cNvPr id="331" name="Group 331"/>
                <p:cNvGrpSpPr/>
                <p:nvPr/>
              </p:nvGrpSpPr>
              <p:grpSpPr>
                <a:xfrm>
                  <a:off x="1955800" y="317500"/>
                  <a:ext cx="558800" cy="7023100"/>
                  <a:chOff x="0" y="0"/>
                  <a:chExt cx="558800" cy="7023100"/>
                </a:xfrm>
              </p:grpSpPr>
              <p:sp>
                <p:nvSpPr>
                  <p:cNvPr id="321" name="Shape 321"/>
                  <p:cNvSpPr/>
                  <p:nvPr/>
                </p:nvSpPr>
                <p:spPr>
                  <a:xfrm rot="16200000">
                    <a:off x="-2772115" y="3513487"/>
                    <a:ext cx="6081713" cy="19050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2" name="Shape 322"/>
                  <p:cNvSpPr/>
                  <p:nvPr/>
                </p:nvSpPr>
                <p:spPr>
                  <a:xfrm>
                    <a:off x="0" y="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3" name="Shape 323"/>
                  <p:cNvSpPr/>
                  <p:nvPr/>
                </p:nvSpPr>
                <p:spPr>
                  <a:xfrm>
                    <a:off x="0" y="1536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4" name="Shape 324"/>
                  <p:cNvSpPr/>
                  <p:nvPr/>
                </p:nvSpPr>
                <p:spPr>
                  <a:xfrm>
                    <a:off x="0" y="2298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5" name="Shape 325"/>
                  <p:cNvSpPr/>
                  <p:nvPr/>
                </p:nvSpPr>
                <p:spPr>
                  <a:xfrm>
                    <a:off x="0" y="3136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6" name="Shape 326"/>
                  <p:cNvSpPr/>
                  <p:nvPr/>
                </p:nvSpPr>
                <p:spPr>
                  <a:xfrm>
                    <a:off x="0" y="39624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7" name="Shape 327"/>
                  <p:cNvSpPr/>
                  <p:nvPr/>
                </p:nvSpPr>
                <p:spPr>
                  <a:xfrm>
                    <a:off x="0" y="4787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8" name="Shape 328"/>
                  <p:cNvSpPr/>
                  <p:nvPr/>
                </p:nvSpPr>
                <p:spPr>
                  <a:xfrm>
                    <a:off x="0" y="56134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" name="Shape 329"/>
                  <p:cNvSpPr/>
                  <p:nvPr/>
                </p:nvSpPr>
                <p:spPr>
                  <a:xfrm>
                    <a:off x="0" y="6438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" name="Shape 330"/>
                  <p:cNvSpPr/>
                  <p:nvPr/>
                </p:nvSpPr>
                <p:spPr>
                  <a:xfrm>
                    <a:off x="0" y="774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sp>
        <p:nvSpPr>
          <p:cNvPr id="335" name="Shape 335"/>
          <p:cNvSpPr/>
          <p:nvPr/>
        </p:nvSpPr>
        <p:spPr>
          <a:xfrm>
            <a:off x="7840823" y="7137400"/>
            <a:ext cx="166655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4A4C0"/>
              </a:buClr>
              <a:buFont typeface="Gill Sans"/>
              <a:defRPr sz="4200">
                <a:solidFill>
                  <a:srgbClr val="F4A4C0"/>
                </a:solidFill>
                <a:uFill>
                  <a:solidFill>
                    <a:srgbClr val="F4A4C0"/>
                  </a:solidFill>
                </a:uFill>
              </a:defRPr>
            </a:lvl1pPr>
          </a:lstStyle>
          <a:p>
            <a:pPr/>
            <a:r>
              <a:t>Physical</a:t>
            </a:r>
          </a:p>
        </p:txBody>
      </p:sp>
      <p:sp>
        <p:nvSpPr>
          <p:cNvPr id="336" name="Shape 336"/>
          <p:cNvSpPr/>
          <p:nvPr/>
        </p:nvSpPr>
        <p:spPr>
          <a:xfrm>
            <a:off x="8072127" y="4927600"/>
            <a:ext cx="130713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4A4C0"/>
              </a:buClr>
              <a:buFont typeface="Gill Sans"/>
              <a:defRPr sz="4200">
                <a:solidFill>
                  <a:srgbClr val="F4A4C0"/>
                </a:solidFill>
                <a:uFill>
                  <a:solidFill>
                    <a:srgbClr val="F4A4C0"/>
                  </a:solidFill>
                </a:uFill>
              </a:defRPr>
            </a:lvl1pPr>
          </a:lstStyle>
          <a:p>
            <a:pPr/>
            <a:r>
              <a:t>Astral</a:t>
            </a:r>
          </a:p>
        </p:txBody>
      </p:sp>
      <p:sp>
        <p:nvSpPr>
          <p:cNvPr id="337" name="Shape 337"/>
          <p:cNvSpPr/>
          <p:nvPr/>
        </p:nvSpPr>
        <p:spPr>
          <a:xfrm>
            <a:off x="7796038" y="3225800"/>
            <a:ext cx="175771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4A4C0"/>
              </a:buClr>
              <a:buFont typeface="Gill Sans"/>
              <a:defRPr sz="4200">
                <a:solidFill>
                  <a:srgbClr val="F4A4C0"/>
                </a:solidFill>
                <a:uFill>
                  <a:solidFill>
                    <a:srgbClr val="F4A4C0"/>
                  </a:solidFill>
                </a:uFill>
              </a:defRPr>
            </a:lvl1pPr>
          </a:lstStyle>
          <a:p>
            <a:pPr/>
            <a:r>
              <a:t>Spiritual</a:t>
            </a:r>
          </a:p>
        </p:txBody>
      </p:sp>
      <p:sp>
        <p:nvSpPr>
          <p:cNvPr id="338" name="Shape 338"/>
          <p:cNvSpPr/>
          <p:nvPr/>
        </p:nvSpPr>
        <p:spPr>
          <a:xfrm>
            <a:off x="7973665" y="1524000"/>
            <a:ext cx="140245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4A4C0"/>
              </a:buClr>
              <a:buFont typeface="Gill Sans"/>
              <a:defRPr sz="4200">
                <a:solidFill>
                  <a:srgbClr val="F4A4C0"/>
                </a:solidFill>
                <a:uFill>
                  <a:solidFill>
                    <a:srgbClr val="F4A4C0"/>
                  </a:solidFill>
                </a:uFill>
              </a:defRPr>
            </a:lvl1pPr>
          </a:lstStyle>
          <a:p>
            <a:pPr/>
            <a:r>
              <a:t>Divine</a:t>
            </a:r>
          </a:p>
        </p:txBody>
      </p:sp>
      <p:sp>
        <p:nvSpPr>
          <p:cNvPr id="339" name="Shape 339"/>
          <p:cNvSpPr/>
          <p:nvPr/>
        </p:nvSpPr>
        <p:spPr>
          <a:xfrm>
            <a:off x="3201937" y="8407400"/>
            <a:ext cx="6373913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F4A4C0"/>
              </a:buClr>
              <a:buFont typeface="Gill Sans"/>
              <a:defRPr sz="3800">
                <a:solidFill>
                  <a:schemeClr val="accent3">
                    <a:satOff val="18648"/>
                    <a:lumOff val="5971"/>
                  </a:schemeClr>
                </a:solidFill>
                <a:uFill>
                  <a:solidFill>
                    <a:srgbClr val="F4A4C0"/>
                  </a:solidFill>
                </a:uFill>
              </a:defRPr>
            </a:lvl1pPr>
          </a:lstStyle>
          <a:p>
            <a:pPr/>
            <a:r>
              <a:t>The Worlds of Jacob's Ladder</a:t>
            </a:r>
          </a:p>
        </p:txBody>
      </p:sp>
      <p:sp>
        <p:nvSpPr>
          <p:cNvPr id="340" name="Shape 340"/>
          <p:cNvSpPr/>
          <p:nvPr/>
        </p:nvSpPr>
        <p:spPr>
          <a:xfrm flipH="1">
            <a:off x="9658350" y="8120062"/>
            <a:ext cx="822325" cy="557213"/>
          </a:xfrm>
          <a:prstGeom prst="line">
            <a:avLst/>
          </a:prstGeom>
          <a:ln w="63500">
            <a:solidFill>
              <a:srgbClr val="F5EC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1" name="Shape 341"/>
          <p:cNvSpPr/>
          <p:nvPr/>
        </p:nvSpPr>
        <p:spPr>
          <a:xfrm flipH="1">
            <a:off x="3950096" y="4152989"/>
            <a:ext cx="5394425" cy="653270"/>
          </a:xfrm>
          <a:prstGeom prst="line">
            <a:avLst/>
          </a:prstGeom>
          <a:ln w="50800">
            <a:solidFill>
              <a:srgbClr val="FFF76B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>
            <p:ph type="title"/>
          </p:nvPr>
        </p:nvSpPr>
        <p:spPr>
          <a:xfrm>
            <a:off x="152400" y="-114300"/>
            <a:ext cx="9004300" cy="22479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Overlapping Existences</a:t>
            </a:r>
          </a:p>
        </p:txBody>
      </p:sp>
      <p:sp>
        <p:nvSpPr>
          <p:cNvPr id="345" name="Shape 345"/>
          <p:cNvSpPr/>
          <p:nvPr>
            <p:ph type="body" sz="half" idx="1"/>
          </p:nvPr>
        </p:nvSpPr>
        <p:spPr>
          <a:xfrm>
            <a:off x="4660900" y="1371600"/>
            <a:ext cx="5702300" cy="8089900"/>
          </a:xfrm>
          <a:prstGeom prst="rect">
            <a:avLst/>
          </a:prstGeom>
        </p:spPr>
        <p:txBody>
          <a:bodyPr/>
          <a:lstStyle/>
          <a:p>
            <a:pPr marL="952500">
              <a:buClr>
                <a:srgbClr val="EBEBEB"/>
              </a:buClr>
              <a:defRPr sz="3800">
                <a:solidFill>
                  <a:srgbClr val="EBEBEB"/>
                </a:solidFill>
                <a:uFill>
                  <a:solidFill>
                    <a:srgbClr val="EBEBEB"/>
                  </a:solidFill>
                </a:uFill>
              </a:defRPr>
            </a:pPr>
            <a:r>
              <a:t>Divine 20%?</a:t>
            </a:r>
          </a:p>
          <a:p>
            <a:pPr marL="952500">
              <a:spcBef>
                <a:spcPts val="8900"/>
              </a:spcBef>
              <a:buClr>
                <a:srgbClr val="53D5FD"/>
              </a:buClr>
              <a:defRPr sz="3800">
                <a:solidFill>
                  <a:srgbClr val="53D5FD"/>
                </a:solidFill>
                <a:uFill>
                  <a:solidFill>
                    <a:srgbClr val="53D5FD"/>
                  </a:solidFill>
                </a:uFill>
              </a:defRPr>
            </a:pPr>
            <a:r>
              <a:t>Spiritual 30%?</a:t>
            </a:r>
          </a:p>
          <a:p>
            <a:pPr marL="952500">
              <a:spcBef>
                <a:spcPts val="8900"/>
              </a:spcBef>
              <a:buClr>
                <a:srgbClr val="D357FE"/>
              </a:buClr>
              <a:defRPr sz="3800">
                <a:solidFill>
                  <a:srgbClr val="D357FE"/>
                </a:solidFill>
                <a:uFill>
                  <a:solidFill>
                    <a:srgbClr val="D357FE"/>
                  </a:solidFill>
                </a:uFill>
              </a:defRPr>
            </a:pPr>
            <a:r>
              <a:t>Astral / Psychic 35%?</a:t>
            </a:r>
          </a:p>
          <a:p>
            <a:pPr marL="952500">
              <a:spcBef>
                <a:spcPts val="8900"/>
              </a:spcBef>
              <a:buClr>
                <a:srgbClr val="FF4013"/>
              </a:buClr>
              <a:defRPr sz="3800"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defRPr>
            </a:pPr>
            <a:r>
              <a:t>Physical about 15%</a:t>
            </a:r>
          </a:p>
        </p:txBody>
      </p:sp>
      <p:grpSp>
        <p:nvGrpSpPr>
          <p:cNvPr id="425" name="Group 425"/>
          <p:cNvGrpSpPr/>
          <p:nvPr/>
        </p:nvGrpSpPr>
        <p:grpSpPr>
          <a:xfrm>
            <a:off x="9893351" y="533400"/>
            <a:ext cx="2997098" cy="8699500"/>
            <a:chOff x="231826" y="511175"/>
            <a:chExt cx="2997097" cy="8699499"/>
          </a:xfrm>
        </p:grpSpPr>
        <p:sp>
          <p:nvSpPr>
            <p:cNvPr id="346" name="Shape 346"/>
            <p:cNvSpPr/>
            <p:nvPr/>
          </p:nvSpPr>
          <p:spPr>
            <a:xfrm flipH="1" rot="10800000">
              <a:off x="446715" y="5920977"/>
              <a:ext cx="2553033" cy="3289698"/>
            </a:xfrm>
            <a:prstGeom prst="triangle">
              <a:avLst/>
            </a:prstGeom>
            <a:solidFill>
              <a:srgbClr val="E324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7" name="Shape 347"/>
            <p:cNvSpPr/>
            <p:nvPr/>
          </p:nvSpPr>
          <p:spPr>
            <a:xfrm flipH="1" rot="10800000">
              <a:off x="446715" y="4079874"/>
              <a:ext cx="2553033" cy="3009901"/>
            </a:xfrm>
            <a:prstGeom prst="triangle">
              <a:avLst/>
            </a:prstGeom>
            <a:solidFill>
              <a:srgbClr val="BE38F3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8" name="Shape 348"/>
            <p:cNvSpPr/>
            <p:nvPr/>
          </p:nvSpPr>
          <p:spPr>
            <a:xfrm flipH="1" rot="10800000">
              <a:off x="637943" y="2644775"/>
              <a:ext cx="2234076" cy="2857500"/>
            </a:xfrm>
            <a:prstGeom prst="triangle">
              <a:avLst/>
            </a:prstGeom>
            <a:solidFill>
              <a:srgbClr val="53D5FD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9" name="Shape 349"/>
            <p:cNvSpPr/>
            <p:nvPr/>
          </p:nvSpPr>
          <p:spPr>
            <a:xfrm flipH="1" rot="10800000">
              <a:off x="231826" y="969168"/>
              <a:ext cx="2997098" cy="2907507"/>
            </a:xfrm>
            <a:prstGeom prst="triangle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424" name="Group 424"/>
            <p:cNvGrpSpPr/>
            <p:nvPr/>
          </p:nvGrpSpPr>
          <p:grpSpPr>
            <a:xfrm>
              <a:off x="460375" y="511175"/>
              <a:ext cx="2514601" cy="8674101"/>
              <a:chOff x="0" y="0"/>
              <a:chExt cx="2514600" cy="8674100"/>
            </a:xfrm>
          </p:grpSpPr>
          <p:sp>
            <p:nvSpPr>
              <p:cNvPr id="350" name="Shape 350"/>
              <p:cNvSpPr/>
              <p:nvPr/>
            </p:nvSpPr>
            <p:spPr>
              <a:xfrm flipV="1">
                <a:off x="1320800" y="21209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1" name="Shape 351"/>
              <p:cNvSpPr/>
              <p:nvPr/>
            </p:nvSpPr>
            <p:spPr>
              <a:xfrm flipV="1">
                <a:off x="1524000" y="7064375"/>
                <a:ext cx="574675" cy="42386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508000" y="1397000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3" name="Shape 353"/>
              <p:cNvSpPr/>
              <p:nvPr/>
            </p:nvSpPr>
            <p:spPr>
              <a:xfrm flipV="1">
                <a:off x="482600" y="2273299"/>
                <a:ext cx="1503363" cy="55403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546100" y="655637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5" name="Shape 355"/>
              <p:cNvSpPr/>
              <p:nvPr/>
            </p:nvSpPr>
            <p:spPr>
              <a:xfrm flipV="1">
                <a:off x="1397000" y="53721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6" name="Shape 356"/>
              <p:cNvSpPr/>
              <p:nvPr/>
            </p:nvSpPr>
            <p:spPr>
              <a:xfrm flipV="1">
                <a:off x="1320800" y="3810000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7" name="Shape 357"/>
              <p:cNvSpPr/>
              <p:nvPr/>
            </p:nvSpPr>
            <p:spPr>
              <a:xfrm flipV="1">
                <a:off x="1320800" y="596899"/>
                <a:ext cx="795338" cy="126365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482600" y="6235700"/>
                <a:ext cx="1484313" cy="206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59" name="Shape 359"/>
              <p:cNvSpPr/>
              <p:nvPr/>
            </p:nvSpPr>
            <p:spPr>
              <a:xfrm flipV="1">
                <a:off x="1435100" y="7058025"/>
                <a:ext cx="795338" cy="126365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1400175" y="320675"/>
                <a:ext cx="533400" cy="220663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defTabSz="457200">
                  <a:defRPr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423" name="Group 423"/>
              <p:cNvGrpSpPr/>
              <p:nvPr/>
            </p:nvGrpSpPr>
            <p:grpSpPr>
              <a:xfrm>
                <a:off x="0" y="0"/>
                <a:ext cx="2514600" cy="8674100"/>
                <a:chOff x="0" y="0"/>
                <a:chExt cx="2514600" cy="8674100"/>
              </a:xfrm>
            </p:grpSpPr>
            <p:grpSp>
              <p:nvGrpSpPr>
                <p:cNvPr id="411" name="Group 411"/>
                <p:cNvGrpSpPr/>
                <p:nvPr/>
              </p:nvGrpSpPr>
              <p:grpSpPr>
                <a:xfrm>
                  <a:off x="0" y="0"/>
                  <a:ext cx="2170113" cy="8674100"/>
                  <a:chOff x="0" y="0"/>
                  <a:chExt cx="2170112" cy="8674100"/>
                </a:xfrm>
              </p:grpSpPr>
              <p:sp>
                <p:nvSpPr>
                  <p:cNvPr id="361" name="Shape 361"/>
                  <p:cNvSpPr/>
                  <p:nvPr/>
                </p:nvSpPr>
                <p:spPr>
                  <a:xfrm flipV="1">
                    <a:off x="495300" y="5448300"/>
                    <a:ext cx="1674813" cy="73818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 flipV="1">
                    <a:off x="515937" y="6297612"/>
                    <a:ext cx="1582738" cy="73342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3" name="Shape 363"/>
                  <p:cNvSpPr/>
                  <p:nvPr/>
                </p:nvSpPr>
                <p:spPr>
                  <a:xfrm>
                    <a:off x="520700" y="63246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 flipV="1">
                    <a:off x="425450" y="3852862"/>
                    <a:ext cx="1674813" cy="73977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5" name="Shape 365"/>
                  <p:cNvSpPr/>
                  <p:nvPr/>
                </p:nvSpPr>
                <p:spPr>
                  <a:xfrm>
                    <a:off x="533400" y="38354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6" name="Shape 366"/>
                  <p:cNvSpPr/>
                  <p:nvPr/>
                </p:nvSpPr>
                <p:spPr>
                  <a:xfrm>
                    <a:off x="520700" y="54229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>
                    <a:off x="520700" y="29337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8" name="Shape 368"/>
                  <p:cNvSpPr/>
                  <p:nvPr/>
                </p:nvSpPr>
                <p:spPr>
                  <a:xfrm>
                    <a:off x="520700" y="70866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69" name="Shape 369"/>
                  <p:cNvSpPr/>
                  <p:nvPr/>
                </p:nvSpPr>
                <p:spPr>
                  <a:xfrm flipV="1">
                    <a:off x="482600" y="4638675"/>
                    <a:ext cx="1616075" cy="7540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>
                    <a:off x="514350" y="2951162"/>
                    <a:ext cx="1508125" cy="7064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1" name="Shape 371"/>
                  <p:cNvSpPr/>
                  <p:nvPr/>
                </p:nvSpPr>
                <p:spPr>
                  <a:xfrm flipV="1">
                    <a:off x="520700" y="1523999"/>
                    <a:ext cx="1503363" cy="554039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2" name="Shape 372"/>
                  <p:cNvSpPr/>
                  <p:nvPr/>
                </p:nvSpPr>
                <p:spPr>
                  <a:xfrm>
                    <a:off x="425450" y="4638675"/>
                    <a:ext cx="1598613" cy="7397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>
                    <a:off x="431800" y="1422400"/>
                    <a:ext cx="1592263" cy="6937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4" name="Shape 374"/>
                  <p:cNvSpPr/>
                  <p:nvPr/>
                </p:nvSpPr>
                <p:spPr>
                  <a:xfrm>
                    <a:off x="431800" y="757237"/>
                    <a:ext cx="771525" cy="9191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431800" y="2311400"/>
                    <a:ext cx="771525" cy="9175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>
                    <a:off x="433387" y="3846512"/>
                    <a:ext cx="769938" cy="1058863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7" name="Shape 377"/>
                  <p:cNvSpPr/>
                  <p:nvPr/>
                </p:nvSpPr>
                <p:spPr>
                  <a:xfrm>
                    <a:off x="368300" y="5511800"/>
                    <a:ext cx="758825" cy="1041400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8" name="Shape 378"/>
                  <p:cNvSpPr/>
                  <p:nvPr/>
                </p:nvSpPr>
                <p:spPr>
                  <a:xfrm flipH="1" flipV="1">
                    <a:off x="274637" y="7061200"/>
                    <a:ext cx="854076" cy="1257300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79" name="Shape 379"/>
                  <p:cNvSpPr/>
                  <p:nvPr/>
                </p:nvSpPr>
                <p:spPr>
                  <a:xfrm>
                    <a:off x="469900" y="7162800"/>
                    <a:ext cx="574675" cy="3254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0" name="Shape 380"/>
                  <p:cNvSpPr/>
                  <p:nvPr/>
                </p:nvSpPr>
                <p:spPr>
                  <a:xfrm flipV="1">
                    <a:off x="469900" y="320675"/>
                    <a:ext cx="574675" cy="25082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1" name="Shape 381"/>
                  <p:cNvSpPr/>
                  <p:nvPr/>
                </p:nvSpPr>
                <p:spPr>
                  <a:xfrm>
                    <a:off x="457200" y="54483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>
                    <a:off x="444500" y="2146300"/>
                    <a:ext cx="1503363" cy="701675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3" name="Shape 383"/>
                  <p:cNvSpPr/>
                  <p:nvPr/>
                </p:nvSpPr>
                <p:spPr>
                  <a:xfrm>
                    <a:off x="469900" y="37973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4" name="Shape 384"/>
                  <p:cNvSpPr/>
                  <p:nvPr/>
                </p:nvSpPr>
                <p:spPr>
                  <a:xfrm>
                    <a:off x="482600" y="46228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5" name="Shape 385"/>
                  <p:cNvSpPr/>
                  <p:nvPr/>
                </p:nvSpPr>
                <p:spPr>
                  <a:xfrm>
                    <a:off x="508000" y="2197100"/>
                    <a:ext cx="1484313" cy="206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sp>
                <p:nvSpPr>
                  <p:cNvPr id="386" name="Shape 386"/>
                  <p:cNvSpPr/>
                  <p:nvPr/>
                </p:nvSpPr>
                <p:spPr>
                  <a:xfrm flipV="1">
                    <a:off x="520700" y="2946400"/>
                    <a:ext cx="1501775" cy="795338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marL="0" marR="0" defTabSz="457200">
                      <a:defRPr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</a:p>
                </p:txBody>
              </p:sp>
              <p:grpSp>
                <p:nvGrpSpPr>
                  <p:cNvPr id="399" name="Group 399"/>
                  <p:cNvGrpSpPr/>
                  <p:nvPr/>
                </p:nvGrpSpPr>
                <p:grpSpPr>
                  <a:xfrm>
                    <a:off x="977900" y="0"/>
                    <a:ext cx="558800" cy="8674100"/>
                    <a:chOff x="0" y="0"/>
                    <a:chExt cx="558800" cy="8674100"/>
                  </a:xfrm>
                </p:grpSpPr>
                <p:sp>
                  <p:nvSpPr>
                    <p:cNvPr id="387" name="Shape 387"/>
                    <p:cNvSpPr/>
                    <p:nvPr/>
                  </p:nvSpPr>
                  <p:spPr>
                    <a:xfrm>
                      <a:off x="0" y="7620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929292"/>
                      </a:solidFill>
                      <a:prstDash val="sysDot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8" name="Shape 388"/>
                    <p:cNvSpPr/>
                    <p:nvPr/>
                  </p:nvSpPr>
                  <p:spPr>
                    <a:xfrm rot="16200000">
                      <a:off x="-3584275" y="4326297"/>
                      <a:ext cx="7707313" cy="1905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58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89" name="Shape 389"/>
                    <p:cNvSpPr/>
                    <p:nvPr/>
                  </p:nvSpPr>
                  <p:spPr>
                    <a:xfrm>
                      <a:off x="0" y="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0" name="Shape 390"/>
                    <p:cNvSpPr/>
                    <p:nvPr/>
                  </p:nvSpPr>
                  <p:spPr>
                    <a:xfrm>
                      <a:off x="0" y="1536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1" name="Shape 391"/>
                    <p:cNvSpPr/>
                    <p:nvPr/>
                  </p:nvSpPr>
                  <p:spPr>
                    <a:xfrm>
                      <a:off x="0" y="2298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2" name="Shape 392"/>
                    <p:cNvSpPr/>
                    <p:nvPr/>
                  </p:nvSpPr>
                  <p:spPr>
                    <a:xfrm>
                      <a:off x="0" y="3136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3" name="Shape 393"/>
                    <p:cNvSpPr/>
                    <p:nvPr/>
                  </p:nvSpPr>
                  <p:spPr>
                    <a:xfrm>
                      <a:off x="0" y="3962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4" name="Shape 394"/>
                    <p:cNvSpPr/>
                    <p:nvPr/>
                  </p:nvSpPr>
                  <p:spPr>
                    <a:xfrm>
                      <a:off x="0" y="4787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5" name="Shape 395"/>
                    <p:cNvSpPr/>
                    <p:nvPr/>
                  </p:nvSpPr>
                  <p:spPr>
                    <a:xfrm>
                      <a:off x="0" y="5613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6" name="Shape 396"/>
                    <p:cNvSpPr/>
                    <p:nvPr/>
                  </p:nvSpPr>
                  <p:spPr>
                    <a:xfrm>
                      <a:off x="0" y="6438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7" name="Shape 397"/>
                    <p:cNvSpPr/>
                    <p:nvPr/>
                  </p:nvSpPr>
                  <p:spPr>
                    <a:xfrm>
                      <a:off x="0" y="7264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98" name="Shape 398"/>
                    <p:cNvSpPr/>
                    <p:nvPr/>
                  </p:nvSpPr>
                  <p:spPr>
                    <a:xfrm>
                      <a:off x="0" y="8089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grpSp>
                <p:nvGrpSpPr>
                  <p:cNvPr id="410" name="Group 410"/>
                  <p:cNvGrpSpPr/>
                  <p:nvPr/>
                </p:nvGrpSpPr>
                <p:grpSpPr>
                  <a:xfrm>
                    <a:off x="0" y="317500"/>
                    <a:ext cx="558800" cy="7023100"/>
                    <a:chOff x="0" y="0"/>
                    <a:chExt cx="558800" cy="7023100"/>
                  </a:xfrm>
                </p:grpSpPr>
                <p:sp>
                  <p:nvSpPr>
                    <p:cNvPr id="400" name="Shape 400"/>
                    <p:cNvSpPr/>
                    <p:nvPr/>
                  </p:nvSpPr>
                  <p:spPr>
                    <a:xfrm rot="16200000">
                      <a:off x="-2772115" y="3513487"/>
                      <a:ext cx="6081713" cy="1905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58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" name="Shape 401"/>
                    <p:cNvSpPr/>
                    <p:nvPr/>
                  </p:nvSpPr>
                  <p:spPr>
                    <a:xfrm>
                      <a:off x="0" y="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" name="Shape 402"/>
                    <p:cNvSpPr/>
                    <p:nvPr/>
                  </p:nvSpPr>
                  <p:spPr>
                    <a:xfrm>
                      <a:off x="0" y="1536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" name="Shape 403"/>
                    <p:cNvSpPr/>
                    <p:nvPr/>
                  </p:nvSpPr>
                  <p:spPr>
                    <a:xfrm>
                      <a:off x="0" y="2298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" name="Shape 404"/>
                    <p:cNvSpPr/>
                    <p:nvPr/>
                  </p:nvSpPr>
                  <p:spPr>
                    <a:xfrm>
                      <a:off x="0" y="3136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" name="Shape 405"/>
                    <p:cNvSpPr/>
                    <p:nvPr/>
                  </p:nvSpPr>
                  <p:spPr>
                    <a:xfrm>
                      <a:off x="0" y="3962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" name="Shape 406"/>
                    <p:cNvSpPr/>
                    <p:nvPr/>
                  </p:nvSpPr>
                  <p:spPr>
                    <a:xfrm>
                      <a:off x="0" y="4787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7" name="Shape 407"/>
                    <p:cNvSpPr/>
                    <p:nvPr/>
                  </p:nvSpPr>
                  <p:spPr>
                    <a:xfrm>
                      <a:off x="0" y="56134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8" name="Shape 408"/>
                    <p:cNvSpPr/>
                    <p:nvPr/>
                  </p:nvSpPr>
                  <p:spPr>
                    <a:xfrm>
                      <a:off x="0" y="64389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9" name="Shape 409"/>
                    <p:cNvSpPr/>
                    <p:nvPr/>
                  </p:nvSpPr>
                  <p:spPr>
                    <a:xfrm>
                      <a:off x="0" y="774700"/>
                      <a:ext cx="558800" cy="584200"/>
                    </a:xfrm>
                    <a:prstGeom prst="ellipse">
                      <a:avLst/>
                    </a:prstGeom>
                    <a:solidFill>
                      <a:srgbClr val="EBEBEB"/>
                    </a:solidFill>
                    <a:ln w="38100" cap="flat">
                      <a:solidFill>
                        <a:srgbClr val="00364A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</p:grpSp>
            <p:grpSp>
              <p:nvGrpSpPr>
                <p:cNvPr id="422" name="Group 422"/>
                <p:cNvGrpSpPr/>
                <p:nvPr/>
              </p:nvGrpSpPr>
              <p:grpSpPr>
                <a:xfrm>
                  <a:off x="1955800" y="317500"/>
                  <a:ext cx="558800" cy="7023100"/>
                  <a:chOff x="0" y="0"/>
                  <a:chExt cx="558800" cy="7023100"/>
                </a:xfrm>
              </p:grpSpPr>
              <p:sp>
                <p:nvSpPr>
                  <p:cNvPr id="412" name="Shape 412"/>
                  <p:cNvSpPr/>
                  <p:nvPr/>
                </p:nvSpPr>
                <p:spPr>
                  <a:xfrm rot="16200000">
                    <a:off x="-2772115" y="3513487"/>
                    <a:ext cx="6081713" cy="19050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" name="Shape 413"/>
                  <p:cNvSpPr/>
                  <p:nvPr/>
                </p:nvSpPr>
                <p:spPr>
                  <a:xfrm>
                    <a:off x="0" y="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0" y="1536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0" y="2298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" name="Shape 416"/>
                  <p:cNvSpPr/>
                  <p:nvPr/>
                </p:nvSpPr>
                <p:spPr>
                  <a:xfrm>
                    <a:off x="0" y="3136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" name="Shape 417"/>
                  <p:cNvSpPr/>
                  <p:nvPr/>
                </p:nvSpPr>
                <p:spPr>
                  <a:xfrm>
                    <a:off x="0" y="39624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" name="Shape 418"/>
                  <p:cNvSpPr/>
                  <p:nvPr/>
                </p:nvSpPr>
                <p:spPr>
                  <a:xfrm>
                    <a:off x="0" y="4787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9" name="Shape 419"/>
                  <p:cNvSpPr/>
                  <p:nvPr/>
                </p:nvSpPr>
                <p:spPr>
                  <a:xfrm>
                    <a:off x="0" y="56134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20" name="Shape 420"/>
                  <p:cNvSpPr/>
                  <p:nvPr/>
                </p:nvSpPr>
                <p:spPr>
                  <a:xfrm>
                    <a:off x="0" y="64389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21" name="Shape 421"/>
                  <p:cNvSpPr/>
                  <p:nvPr/>
                </p:nvSpPr>
                <p:spPr>
                  <a:xfrm>
                    <a:off x="0" y="774700"/>
                    <a:ext cx="558800" cy="584200"/>
                  </a:xfrm>
                  <a:prstGeom prst="ellipse">
                    <a:avLst/>
                  </a:prstGeom>
                  <a:solidFill>
                    <a:srgbClr val="EBEBEB"/>
                  </a:solidFill>
                  <a:ln w="38100" cap="flat">
                    <a:solidFill>
                      <a:srgbClr val="00364A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</p:grpSp>
      </p:grpSp>
      <p:sp>
        <p:nvSpPr>
          <p:cNvPr id="426" name="Shape 426"/>
          <p:cNvSpPr/>
          <p:nvPr/>
        </p:nvSpPr>
        <p:spPr>
          <a:xfrm>
            <a:off x="518021" y="3790950"/>
            <a:ext cx="3408958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algn="ctr">
              <a:buClr>
                <a:srgbClr val="FFB43F"/>
              </a:buClr>
              <a:buFont typeface="Gill Sans"/>
              <a:defRPr sz="6000">
                <a:solidFill>
                  <a:srgbClr val="FFB43F"/>
                </a:solidFill>
                <a:uFill>
                  <a:solidFill>
                    <a:srgbClr val="FFB43F"/>
                  </a:solidFill>
                </a:uFill>
              </a:defRPr>
            </a:pPr>
            <a:r>
              <a:t>Kabbalah’s</a:t>
            </a:r>
          </a:p>
          <a:p>
            <a:pPr marL="0" marR="0" algn="ctr">
              <a:buClr>
                <a:srgbClr val="FFB43F"/>
              </a:buClr>
              <a:buFont typeface="Gill Sans"/>
              <a:defRPr sz="6000">
                <a:solidFill>
                  <a:srgbClr val="FFB43F"/>
                </a:solidFill>
                <a:uFill>
                  <a:solidFill>
                    <a:srgbClr val="FFB43F"/>
                  </a:solidFill>
                </a:uFill>
              </a:defRPr>
            </a:pPr>
            <a:r>
              <a:t>Worlds?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>
            <p:ph type="title"/>
          </p:nvPr>
        </p:nvSpPr>
        <p:spPr>
          <a:xfrm>
            <a:off x="165100" y="190500"/>
            <a:ext cx="12395200" cy="16764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Science Closer to Spirituality?</a:t>
            </a:r>
          </a:p>
        </p:txBody>
      </p:sp>
      <p:sp>
        <p:nvSpPr>
          <p:cNvPr id="430" name="Shape 430"/>
          <p:cNvSpPr/>
          <p:nvPr>
            <p:ph type="body" idx="1"/>
          </p:nvPr>
        </p:nvSpPr>
        <p:spPr>
          <a:xfrm>
            <a:off x="698500" y="1866900"/>
            <a:ext cx="10464800" cy="7137400"/>
          </a:xfrm>
          <a:prstGeom prst="rect">
            <a:avLst/>
          </a:prstGeom>
        </p:spPr>
        <p:txBody>
          <a:bodyPr/>
          <a:lstStyle/>
          <a:p>
            <a:pPr marL="952500"/>
            <a:r>
              <a:t>The unseen worlds</a:t>
            </a:r>
          </a:p>
          <a:p>
            <a:pPr marL="952500"/>
            <a:r>
              <a:t>Seen elsewhere</a:t>
            </a:r>
          </a:p>
          <a:p>
            <a:pPr lvl="1" marL="1397000"/>
            <a:r>
              <a:t>Dante</a:t>
            </a:r>
          </a:p>
          <a:p>
            <a:pPr lvl="2" marL="1841500"/>
            <a:r>
              <a:t>Under Worlds</a:t>
            </a:r>
          </a:p>
          <a:p>
            <a:pPr lvl="3" marL="2286000"/>
            <a:r>
              <a:t> Purgatory &amp;</a:t>
            </a:r>
          </a:p>
          <a:p>
            <a:pPr lvl="3" marL="2286000"/>
            <a:r>
              <a:t>Hell</a:t>
            </a:r>
          </a:p>
          <a:p>
            <a:pPr lvl="2" marL="1841500"/>
            <a:r>
              <a:t>Upper World (Paradise)</a:t>
            </a:r>
          </a:p>
          <a:p>
            <a:pPr lvl="2" marL="1841500"/>
            <a:r>
              <a:t>Physical world between</a:t>
            </a:r>
          </a:p>
        </p:txBody>
      </p:sp>
      <p:grpSp>
        <p:nvGrpSpPr>
          <p:cNvPr id="433" name="Group 433"/>
          <p:cNvGrpSpPr/>
          <p:nvPr/>
        </p:nvGrpSpPr>
        <p:grpSpPr>
          <a:xfrm>
            <a:off x="8178800" y="1690687"/>
            <a:ext cx="4610100" cy="6764338"/>
            <a:chOff x="0" y="0"/>
            <a:chExt cx="4610100" cy="6764337"/>
          </a:xfrm>
        </p:grpSpPr>
        <p:pic>
          <p:nvPicPr>
            <p:cNvPr id="431" name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10100" cy="6764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2" name="Shape 432"/>
            <p:cNvSpPr/>
            <p:nvPr/>
          </p:nvSpPr>
          <p:spPr>
            <a:xfrm>
              <a:off x="103187" y="247650"/>
              <a:ext cx="1600201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 algn="ctr">
                <a:buClr>
                  <a:srgbClr val="000000"/>
                </a:buClr>
                <a:buFont typeface="Gill Sans"/>
                <a:defRPr sz="1800"/>
              </a:lvl1pPr>
            </a:lstStyle>
            <a:p>
              <a:pPr/>
              <a:r>
                <a:t>Dante’s worlds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title"/>
          </p:nvPr>
        </p:nvSpPr>
        <p:spPr>
          <a:xfrm>
            <a:off x="1270000" y="-558800"/>
            <a:ext cx="10464800" cy="4064000"/>
          </a:xfrm>
          <a:prstGeom prst="rect">
            <a:avLst/>
          </a:prstGeom>
        </p:spPr>
        <p:txBody>
          <a:bodyPr/>
          <a:lstStyle/>
          <a:p>
            <a:pPr/>
            <a:r>
              <a:t>Dark Matter &amp;</a:t>
            </a:r>
          </a:p>
          <a:p>
            <a:pPr>
              <a:defRPr sz="6500"/>
            </a:pPr>
            <a:r>
              <a:t>Particle Physics 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558800" y="2603500"/>
            <a:ext cx="10464800" cy="6413500"/>
          </a:xfrm>
          <a:prstGeom prst="rect">
            <a:avLst/>
          </a:prstGeom>
        </p:spPr>
        <p:txBody>
          <a:bodyPr/>
          <a:lstStyle/>
          <a:p>
            <a:pPr marL="952500"/>
            <a:r>
              <a:t>Is the science leading to understandings of</a:t>
            </a:r>
          </a:p>
          <a:p>
            <a:pPr lvl="1" marL="1397000"/>
            <a:r>
              <a:t>The possibility of other worlds?</a:t>
            </a:r>
          </a:p>
          <a:p>
            <a:pPr lvl="2" marL="1841500"/>
            <a:r>
              <a:t>In other dimensions?</a:t>
            </a:r>
          </a:p>
          <a:p>
            <a:pPr lvl="2" marL="1841500"/>
            <a:r>
              <a:t>In a parallel existences?</a:t>
            </a:r>
          </a:p>
          <a:p>
            <a:pPr marL="952500"/>
            <a:r>
              <a:t>Implications for</a:t>
            </a:r>
          </a:p>
          <a:p>
            <a:pPr lvl="1" marL="1397000"/>
            <a:r>
              <a:t>Possible existence of a spiritual realm</a:t>
            </a:r>
          </a:p>
          <a:p>
            <a:pPr lvl="1" marL="1397000"/>
            <a:r>
              <a:t>Validation of Masonic teachings</a:t>
            </a:r>
          </a:p>
        </p:txBody>
      </p:sp>
      <p:sp>
        <p:nvSpPr>
          <p:cNvPr id="167" name="Shape 167"/>
          <p:cNvSpPr/>
          <p:nvPr/>
        </p:nvSpPr>
        <p:spPr>
          <a:xfrm>
            <a:off x="3660830" y="9042400"/>
            <a:ext cx="5684727" cy="266700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algn="ctr">
              <a:buClr>
                <a:srgbClr val="B1DD8C"/>
              </a:buClr>
              <a:buFont typeface="Gill Sans"/>
            </a:pPr>
            <a:r>
              <a:rPr sz="1800">
                <a:solidFill>
                  <a:srgbClr val="B1DD8C"/>
                </a:solidFill>
                <a:uFill>
                  <a:solidFill>
                    <a:srgbClr val="B1DD8C"/>
                  </a:solidFill>
                </a:uFill>
              </a:rPr>
              <a:t>Primary Source:  Lisa Randall: </a:t>
            </a:r>
            <a:r>
              <a:rPr sz="1800" u="sng">
                <a:solidFill>
                  <a:srgbClr val="B1DD8C"/>
                </a:solidFill>
                <a:uFill>
                  <a:solidFill>
                    <a:srgbClr val="B1DD8C"/>
                  </a:solidFill>
                </a:uFill>
              </a:rPr>
              <a:t>Dark Matter and the Dinosaurs</a:t>
            </a:r>
          </a:p>
        </p:txBody>
      </p:sp>
      <p:pic>
        <p:nvPicPr>
          <p:cNvPr id="168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5300" y="6121400"/>
            <a:ext cx="2392363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>
            <p:ph type="title"/>
          </p:nvPr>
        </p:nvSpPr>
        <p:spPr>
          <a:xfrm>
            <a:off x="317500" y="190500"/>
            <a:ext cx="12026900" cy="16764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Science Closer to Mythology?</a:t>
            </a:r>
          </a:p>
        </p:txBody>
      </p:sp>
      <p:sp>
        <p:nvSpPr>
          <p:cNvPr id="437" name="Shape 437"/>
          <p:cNvSpPr/>
          <p:nvPr>
            <p:ph type="body" sz="half" idx="1"/>
          </p:nvPr>
        </p:nvSpPr>
        <p:spPr>
          <a:xfrm>
            <a:off x="698500" y="1473200"/>
            <a:ext cx="6159500" cy="7861300"/>
          </a:xfrm>
          <a:prstGeom prst="rect">
            <a:avLst/>
          </a:prstGeom>
        </p:spPr>
        <p:txBody>
          <a:bodyPr/>
          <a:lstStyle/>
          <a:p>
            <a:pPr marL="952500"/>
            <a:r>
              <a:t>Seen elsewhere</a:t>
            </a:r>
          </a:p>
          <a:p>
            <a:pPr lvl="1" marL="1397000"/>
            <a:r>
              <a:t>Tibetan Tara Myth</a:t>
            </a:r>
          </a:p>
          <a:p>
            <a:pPr lvl="2" marL="1841500"/>
            <a:r>
              <a:t>9 levels</a:t>
            </a:r>
          </a:p>
          <a:p>
            <a:pPr lvl="3" marL="2286000"/>
            <a:r>
              <a:t>Up &amp;</a:t>
            </a:r>
          </a:p>
          <a:p>
            <a:pPr lvl="3" marL="2286000"/>
            <a:r>
              <a:t>Down</a:t>
            </a:r>
          </a:p>
          <a:p>
            <a:pPr lvl="1" marL="1397000"/>
            <a:r>
              <a:t>Similar to Shamanism’s </a:t>
            </a:r>
          </a:p>
          <a:p>
            <a:pPr lvl="2" marL="1841500"/>
            <a:r>
              <a:t>upper &amp; </a:t>
            </a:r>
          </a:p>
          <a:p>
            <a:pPr lvl="2" marL="1841500"/>
            <a:r>
              <a:t>lower worlds</a:t>
            </a:r>
          </a:p>
        </p:txBody>
      </p:sp>
      <p:sp>
        <p:nvSpPr>
          <p:cNvPr id="438" name="Shape 438"/>
          <p:cNvSpPr/>
          <p:nvPr/>
        </p:nvSpPr>
        <p:spPr>
          <a:xfrm>
            <a:off x="8429625" y="1926431"/>
            <a:ext cx="154940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ctr">
              <a:buClr>
                <a:srgbClr val="000000"/>
              </a:buClr>
              <a:buFont typeface="Gill Sans"/>
              <a:defRPr sz="1800"/>
            </a:lvl1pPr>
          </a:lstStyle>
          <a:p>
            <a:pPr/>
            <a:r>
              <a:t>Dante’s worlds</a:t>
            </a:r>
          </a:p>
        </p:txBody>
      </p:sp>
      <p:pic>
        <p:nvPicPr>
          <p:cNvPr id="43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00" y="2057400"/>
            <a:ext cx="5080000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5076514" y="4451350"/>
            <a:ext cx="1784972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algn="ctr">
              <a:buClr>
                <a:srgbClr val="E0EDD4"/>
              </a:buClr>
              <a:buFont typeface="Gill Sans"/>
              <a:defRPr sz="2800" u="sng">
                <a:solidFill>
                  <a:srgbClr val="E0EDD4"/>
                </a:solidFill>
                <a:uFill>
                  <a:solidFill>
                    <a:srgbClr val="E0EDD4"/>
                  </a:solidFill>
                </a:uFill>
              </a:defRPr>
            </a:pPr>
            <a:r>
              <a:t>= Hermetic</a:t>
            </a:r>
          </a:p>
          <a:p>
            <a:pPr marL="0" marR="0" algn="ctr">
              <a:buClr>
                <a:srgbClr val="E0EDD4"/>
              </a:buClr>
              <a:buFont typeface="Gill Sans"/>
              <a:defRPr sz="2400">
                <a:solidFill>
                  <a:srgbClr val="E0EDD4"/>
                </a:solidFill>
                <a:uFill>
                  <a:solidFill>
                    <a:srgbClr val="E0EDD4"/>
                  </a:solidFill>
                </a:uFill>
              </a:defRPr>
            </a:pPr>
            <a:r>
              <a:t>As above</a:t>
            </a:r>
          </a:p>
          <a:p>
            <a:pPr marL="0" marR="0" algn="ctr">
              <a:buClr>
                <a:srgbClr val="E0EDD4"/>
              </a:buClr>
              <a:buFont typeface="Gill Sans"/>
              <a:defRPr sz="2400">
                <a:solidFill>
                  <a:srgbClr val="E0EDD4"/>
                </a:solidFill>
                <a:uFill>
                  <a:solidFill>
                    <a:srgbClr val="E0EDD4"/>
                  </a:solidFill>
                </a:uFill>
              </a:defRPr>
            </a:pPr>
            <a:r>
              <a:t>So Below?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>
            <p:ph type="title"/>
          </p:nvPr>
        </p:nvSpPr>
        <p:spPr>
          <a:xfrm>
            <a:off x="152400" y="51661"/>
            <a:ext cx="12496800" cy="1954079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Science Closer to seeing Astral?</a:t>
            </a:r>
          </a:p>
        </p:txBody>
      </p:sp>
      <p:sp>
        <p:nvSpPr>
          <p:cNvPr id="444" name="Shape 444"/>
          <p:cNvSpPr/>
          <p:nvPr>
            <p:ph type="body" idx="1"/>
          </p:nvPr>
        </p:nvSpPr>
        <p:spPr>
          <a:xfrm>
            <a:off x="317500" y="2005739"/>
            <a:ext cx="12242800" cy="7596323"/>
          </a:xfrm>
          <a:prstGeom prst="rect">
            <a:avLst/>
          </a:prstGeom>
        </p:spPr>
        <p:txBody>
          <a:bodyPr/>
          <a:lstStyle/>
          <a:p>
            <a:pPr marL="952500"/>
            <a:r>
              <a:t>Found in Scotland</a:t>
            </a:r>
          </a:p>
          <a:p>
            <a:pPr marL="952500"/>
            <a:r>
              <a:t>At Findhorn</a:t>
            </a:r>
          </a:p>
          <a:p>
            <a:pPr lvl="2" marL="1841500"/>
            <a:r>
              <a:t>On this plane!</a:t>
            </a:r>
          </a:p>
          <a:p>
            <a:pPr lvl="2" marL="1841500"/>
            <a:r>
              <a:t>Fairies</a:t>
            </a:r>
          </a:p>
          <a:p>
            <a:pPr lvl="2" marL="1841500"/>
            <a:r>
              <a:t>Other mythical creatures</a:t>
            </a:r>
          </a:p>
          <a:p>
            <a:pPr lvl="2" marL="1841500"/>
            <a:r>
              <a:t>Communication daily experience there</a:t>
            </a:r>
          </a:p>
          <a:p>
            <a:pPr lvl="2" marL="1841500"/>
            <a:r>
              <a:t>Other beings on other planes working with community</a:t>
            </a:r>
          </a:p>
        </p:txBody>
      </p:sp>
      <p:sp>
        <p:nvSpPr>
          <p:cNvPr id="445" name="Shape 445"/>
          <p:cNvSpPr/>
          <p:nvPr/>
        </p:nvSpPr>
        <p:spPr>
          <a:xfrm>
            <a:off x="8429625" y="1926431"/>
            <a:ext cx="154940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ctr">
              <a:buClr>
                <a:srgbClr val="000000"/>
              </a:buClr>
              <a:buFont typeface="Gill Sans"/>
              <a:defRPr sz="1800"/>
            </a:lvl1pPr>
          </a:lstStyle>
          <a:p>
            <a:pPr/>
            <a:r>
              <a:t>Dante’s worlds</a:t>
            </a:r>
          </a:p>
        </p:txBody>
      </p:sp>
      <p:pic>
        <p:nvPicPr>
          <p:cNvPr id="44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9678" y="1816100"/>
            <a:ext cx="6067922" cy="4276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/>
          <p:nvPr>
            <p:ph type="title"/>
          </p:nvPr>
        </p:nvSpPr>
        <p:spPr>
          <a:xfrm>
            <a:off x="317500" y="190500"/>
            <a:ext cx="12319000" cy="16764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Science Closer to Spirituality?</a:t>
            </a:r>
          </a:p>
        </p:txBody>
      </p:sp>
      <p:sp>
        <p:nvSpPr>
          <p:cNvPr id="450" name="Shape 450"/>
          <p:cNvSpPr/>
          <p:nvPr>
            <p:ph type="body" sz="half" idx="1"/>
          </p:nvPr>
        </p:nvSpPr>
        <p:spPr>
          <a:xfrm>
            <a:off x="254000" y="1571525"/>
            <a:ext cx="5511800" cy="7445475"/>
          </a:xfrm>
          <a:prstGeom prst="rect">
            <a:avLst/>
          </a:prstGeom>
        </p:spPr>
        <p:txBody>
          <a:bodyPr/>
          <a:lstStyle/>
          <a:p>
            <a:pPr marL="952500"/>
            <a:r>
              <a:t>Science may help</a:t>
            </a:r>
          </a:p>
          <a:p>
            <a:pPr marL="952500"/>
            <a:r>
              <a:t>Astrophysics may tell us in the future</a:t>
            </a:r>
          </a:p>
          <a:p>
            <a:pPr marL="952500"/>
            <a:r>
              <a:t>Dark Matter </a:t>
            </a:r>
          </a:p>
          <a:p>
            <a:pPr lvl="2" marL="1730223" indent="-574523">
              <a:defRPr sz="3200">
                <a:solidFill>
                  <a:srgbClr val="CCE8B5"/>
                </a:solidFill>
                <a:uFill>
                  <a:solidFill>
                    <a:srgbClr val="CCE8B5"/>
                  </a:solidFill>
                </a:uFill>
              </a:defRPr>
            </a:pPr>
            <a:r>
              <a:t>Could it be the realm of spiritual light?could really be the world of LIGHT?</a:t>
            </a:r>
          </a:p>
        </p:txBody>
      </p:sp>
      <p:sp>
        <p:nvSpPr>
          <p:cNvPr id="451" name="Shape 451"/>
          <p:cNvSpPr/>
          <p:nvPr/>
        </p:nvSpPr>
        <p:spPr>
          <a:xfrm>
            <a:off x="8429625" y="1926431"/>
            <a:ext cx="154940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ctr">
              <a:buClr>
                <a:srgbClr val="000000"/>
              </a:buClr>
              <a:buFont typeface="Gill Sans"/>
              <a:defRPr sz="1800"/>
            </a:lvl1pPr>
          </a:lstStyle>
          <a:p>
            <a:pPr/>
            <a:r>
              <a:t>Dante’s worlds</a:t>
            </a:r>
          </a:p>
        </p:txBody>
      </p:sp>
      <p:pic>
        <p:nvPicPr>
          <p:cNvPr id="45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8700" y="1866900"/>
            <a:ext cx="6184900" cy="715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>
            <p:ph type="title"/>
          </p:nvPr>
        </p:nvSpPr>
        <p:spPr>
          <a:xfrm>
            <a:off x="1371600" y="1473200"/>
            <a:ext cx="10464800" cy="7327900"/>
          </a:xfrm>
          <a:prstGeom prst="rect">
            <a:avLst/>
          </a:prstGeom>
        </p:spPr>
        <p:txBody>
          <a:bodyPr/>
          <a:lstStyle/>
          <a:p>
            <a:pPr>
              <a:defRPr sz="9600"/>
            </a:pPr>
            <a:r>
              <a:t>Masonic Teachings</a:t>
            </a:r>
          </a:p>
          <a:p>
            <a:pPr>
              <a:defRPr sz="9600"/>
            </a:pPr>
            <a:r>
              <a:t>Would be affirmed!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2244724" y="1536700"/>
            <a:ext cx="8108951" cy="6680201"/>
            <a:chOff x="0" y="0"/>
            <a:chExt cx="8108950" cy="6680200"/>
          </a:xfrm>
        </p:grpSpPr>
        <p:pic>
          <p:nvPicPr>
            <p:cNvPr id="456" name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87" y="0"/>
              <a:ext cx="8107364" cy="668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59" name="Group 459"/>
            <p:cNvGrpSpPr/>
            <p:nvPr/>
          </p:nvGrpSpPr>
          <p:grpSpPr>
            <a:xfrm>
              <a:off x="0" y="4711700"/>
              <a:ext cx="8104187" cy="1968500"/>
              <a:chOff x="0" y="0"/>
              <a:chExt cx="8104186" cy="1968500"/>
            </a:xfrm>
          </p:grpSpPr>
          <p:sp>
            <p:nvSpPr>
              <p:cNvPr id="457" name="Shape 457"/>
              <p:cNvSpPr/>
              <p:nvPr/>
            </p:nvSpPr>
            <p:spPr>
              <a:xfrm>
                <a:off x="0" y="0"/>
                <a:ext cx="8104187" cy="1968500"/>
              </a:xfrm>
              <a:prstGeom prst="rect">
                <a:avLst/>
              </a:prstGeom>
              <a:solidFill>
                <a:srgbClr val="79CA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792" y="50800"/>
                <a:ext cx="8102601" cy="1866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0" marR="0" algn="ctr">
                  <a:buClr>
                    <a:srgbClr val="1A0A53"/>
                  </a:buClr>
                  <a:buFont typeface="Gill Sans"/>
                  <a:defRPr sz="4200">
                    <a:solidFill>
                      <a:srgbClr val="1A0A53"/>
                    </a:solidFill>
                    <a:uFill>
                      <a:solidFill>
                        <a:srgbClr val="1A0A53"/>
                      </a:solidFill>
                    </a:uFill>
                  </a:defRPr>
                </a:pPr>
                <a:r>
                  <a:t>If so then</a:t>
                </a:r>
              </a:p>
              <a:p>
                <a:pPr marL="0" marR="0" algn="ctr">
                  <a:buClr>
                    <a:srgbClr val="1A0A53"/>
                  </a:buClr>
                  <a:buFont typeface="Gill Sans"/>
                  <a:defRPr sz="4200">
                    <a:solidFill>
                      <a:srgbClr val="1A0A53"/>
                    </a:solidFill>
                    <a:uFill>
                      <a:solidFill>
                        <a:srgbClr val="1A0A53"/>
                      </a:solidFill>
                    </a:uFill>
                  </a:defRPr>
                </a:pPr>
                <a:r>
                  <a:t>Grand Lodge Eternal</a:t>
                </a:r>
              </a:p>
              <a:p>
                <a:pPr marL="0" marR="0" algn="ctr">
                  <a:buClr>
                    <a:srgbClr val="1A0A53"/>
                  </a:buClr>
                  <a:buFont typeface="Gill Sans"/>
                  <a:defRPr sz="4200">
                    <a:solidFill>
                      <a:srgbClr val="1A0A53"/>
                    </a:solidFill>
                    <a:uFill>
                      <a:solidFill>
                        <a:srgbClr val="1A0A53"/>
                      </a:solidFill>
                    </a:uFill>
                  </a:defRPr>
                </a:pPr>
                <a:r>
                  <a:t>Really Exists?!?</a:t>
                </a:r>
              </a:p>
            </p:txBody>
          </p:sp>
        </p:grpSp>
        <p:sp>
          <p:nvSpPr>
            <p:cNvPr id="460" name="Shape 460"/>
            <p:cNvSpPr/>
            <p:nvPr/>
          </p:nvSpPr>
          <p:spPr>
            <a:xfrm>
              <a:off x="14290" y="12700"/>
              <a:ext cx="2108614" cy="4787900"/>
            </a:xfrm>
            <a:prstGeom prst="rect">
              <a:avLst/>
            </a:prstGeom>
            <a:solidFill>
              <a:srgbClr val="79CA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997161" y="0"/>
              <a:ext cx="2108614" cy="4787900"/>
            </a:xfrm>
            <a:prstGeom prst="rect">
              <a:avLst/>
            </a:prstGeom>
            <a:solidFill>
              <a:srgbClr val="79CA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2"/>
      <p:bldP build="whole" bldLvl="1" animBg="1" rev="0" advAuto="0" spid="45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>
            <p:ph type="title"/>
          </p:nvPr>
        </p:nvSpPr>
        <p:spPr>
          <a:xfrm>
            <a:off x="1270000" y="2717800"/>
            <a:ext cx="10464800" cy="4318000"/>
          </a:xfrm>
          <a:prstGeom prst="rect">
            <a:avLst/>
          </a:prstGeom>
        </p:spPr>
        <p:txBody>
          <a:bodyPr/>
          <a:lstStyle/>
          <a:p>
            <a:pPr/>
            <a:r>
              <a:t>Questions ? ? ?</a:t>
            </a:r>
          </a:p>
          <a:p>
            <a:pPr/>
          </a:p>
          <a:p>
            <a:pPr/>
            <a:r>
              <a:t>Comments ! ! !</a:t>
            </a:r>
          </a:p>
          <a:p>
            <a:pPr/>
            <a:r>
              <a:t>q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/>
        </p:nvSpPr>
        <p:spPr>
          <a:xfrm>
            <a:off x="1734939" y="2635250"/>
            <a:ext cx="8874522" cy="3886200"/>
          </a:xfrm>
          <a:prstGeom prst="rect">
            <a:avLst/>
          </a:prstGeom>
          <a:gradFill>
            <a:gsLst>
              <a:gs pos="0">
                <a:srgbClr val="531B93"/>
              </a:gs>
              <a:gs pos="100000">
                <a:srgbClr val="FF2F92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algn="ctr">
              <a:buClr>
                <a:srgbClr val="FEC700"/>
              </a:buClr>
              <a:buFont typeface="Academy Engraved LET"/>
              <a:defRPr sz="7200">
                <a:solidFill>
                  <a:srgbClr val="FEC700"/>
                </a:solidFill>
                <a:uFill>
                  <a:solidFill>
                    <a:srgbClr val="FEC700"/>
                  </a:solidFill>
                </a:u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I don’t have answers</a:t>
            </a:r>
          </a:p>
          <a:p>
            <a:pPr marL="0" marR="0" algn="ctr">
              <a:buClr>
                <a:srgbClr val="FEC700"/>
              </a:buClr>
              <a:buFont typeface="Academy Engraved LET"/>
              <a:defRPr sz="7200">
                <a:solidFill>
                  <a:srgbClr val="FEC700"/>
                </a:solidFill>
                <a:uFill>
                  <a:solidFill>
                    <a:srgbClr val="FEC700"/>
                  </a:solidFill>
                </a:u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Only theories</a:t>
            </a:r>
          </a:p>
          <a:p>
            <a:pPr marL="0" marR="0" algn="ctr">
              <a:buClr>
                <a:srgbClr val="FEC700"/>
              </a:buClr>
              <a:buFont typeface="Academy Engraved LET"/>
              <a:defRPr sz="7200">
                <a:solidFill>
                  <a:srgbClr val="FEC700"/>
                </a:solidFill>
                <a:uFill>
                  <a:solidFill>
                    <a:srgbClr val="FEC700"/>
                  </a:solidFill>
                </a:uFill>
                <a:latin typeface="Academy Engraved LET"/>
                <a:ea typeface="Academy Engraved LET"/>
                <a:cs typeface="Academy Engraved LET"/>
                <a:sym typeface="Academy Engraved LET"/>
              </a:defRPr>
            </a:pPr>
            <a:r>
              <a:t>Using the latest science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7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7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>
            <p:ph type="title"/>
          </p:nvPr>
        </p:nvSpPr>
        <p:spPr>
          <a:xfrm>
            <a:off x="406400" y="0"/>
            <a:ext cx="12192000" cy="1993900"/>
          </a:xfrm>
          <a:prstGeom prst="rect">
            <a:avLst/>
          </a:prstGeom>
        </p:spPr>
        <p:txBody>
          <a:bodyPr/>
          <a:lstStyle/>
          <a:p>
            <a:pPr/>
            <a:r>
              <a:t>What is Dark Matter?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06400" y="1993900"/>
            <a:ext cx="12433300" cy="7048500"/>
          </a:xfrm>
          <a:prstGeom prst="rect">
            <a:avLst/>
          </a:prstGeom>
        </p:spPr>
        <p:txBody>
          <a:bodyPr/>
          <a:lstStyle/>
          <a:p>
            <a:pPr marL="952500"/>
            <a:r>
              <a:t>Dark Energy/Matter is the Unseen Universe</a:t>
            </a:r>
          </a:p>
          <a:p>
            <a:pPr marL="952500"/>
            <a:r>
              <a:t>85% of Universe’s Matter </a:t>
            </a:r>
            <a:r>
              <a:rPr sz="3600"/>
              <a:t>(matter / energy)</a:t>
            </a:r>
            <a:endParaRPr sz="3600"/>
          </a:p>
          <a:p>
            <a:pPr lvl="1" marL="1397000"/>
            <a:r>
              <a:t>Detected through gravity</a:t>
            </a:r>
          </a:p>
          <a:p>
            <a:pPr lvl="1" marL="1397000"/>
            <a:r>
              <a:t>Manifested in magnetic pull of light, </a:t>
            </a:r>
            <a:r>
              <a:rPr u="sng"/>
              <a:t>energy</a:t>
            </a:r>
            <a:r>
              <a:t>, &amp; objects</a:t>
            </a:r>
          </a:p>
          <a:p>
            <a:pPr marL="952500"/>
            <a:r>
              <a:t>15% is Ordinary Matter</a:t>
            </a:r>
          </a:p>
          <a:p>
            <a:pPr lvl="1" marL="1397000"/>
            <a:r>
              <a:t>Stars</a:t>
            </a:r>
          </a:p>
          <a:p>
            <a:pPr lvl="1" marL="1397000"/>
            <a:r>
              <a:t>Gasses</a:t>
            </a:r>
          </a:p>
          <a:p>
            <a:pPr lvl="1" marL="1397000"/>
            <a:r>
              <a:t>People, places, &amp; things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>
            <p:ph type="title"/>
          </p:nvPr>
        </p:nvSpPr>
        <p:spPr>
          <a:xfrm>
            <a:off x="1270000" y="156396"/>
            <a:ext cx="10464800" cy="1744608"/>
          </a:xfrm>
          <a:prstGeom prst="rect">
            <a:avLst/>
          </a:prstGeom>
        </p:spPr>
        <p:txBody>
          <a:bodyPr/>
          <a:lstStyle/>
          <a:p>
            <a:pPr/>
            <a:r>
              <a:t>Dark Matter </a:t>
            </a:r>
          </a:p>
        </p:txBody>
      </p:sp>
      <p:pic>
        <p:nvPicPr>
          <p:cNvPr id="180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2540000"/>
            <a:ext cx="9093200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922600" y="5080000"/>
            <a:ext cx="5465987" cy="622300"/>
          </a:xfrm>
          <a:prstGeom prst="rect">
            <a:avLst/>
          </a:prstGeom>
          <a:solidFill>
            <a:srgbClr val="F3FC80">
              <a:alpha val="5176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000000"/>
              </a:buClr>
              <a:buFont typeface="Gill Sans"/>
              <a:defRPr sz="4200"/>
            </a:lvl1pPr>
          </a:lstStyle>
          <a:p>
            <a:pPr/>
            <a:r>
              <a:t>One theoretical variation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>
            <p:ph type="title"/>
          </p:nvPr>
        </p:nvSpPr>
        <p:spPr>
          <a:xfrm>
            <a:off x="1270000" y="53046"/>
            <a:ext cx="10464800" cy="1557608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Universe’s Formation</a:t>
            </a:r>
          </a:p>
        </p:txBody>
      </p:sp>
      <p:pic>
        <p:nvPicPr>
          <p:cNvPr id="185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6037" y="1506537"/>
            <a:ext cx="10655301" cy="8232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9465352" y="3191933"/>
            <a:ext cx="2282356" cy="1066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solidFill>
                  <a:schemeClr val="accent6"/>
                </a:solidFill>
              </a:defRPr>
            </a:pPr>
            <a:r>
              <a:t>Dark matter is where 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t>clouds &amp; solar system are not maybe even more places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title"/>
          </p:nvPr>
        </p:nvSpPr>
        <p:spPr>
          <a:xfrm>
            <a:off x="1270000" y="190500"/>
            <a:ext cx="10464800" cy="1676400"/>
          </a:xfrm>
          <a:prstGeom prst="rect">
            <a:avLst/>
          </a:prstGeom>
        </p:spPr>
        <p:txBody>
          <a:bodyPr/>
          <a:lstStyle/>
          <a:p>
            <a:pPr/>
            <a:r>
              <a:t>How Detected?</a:t>
            </a:r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xfrm>
            <a:off x="1270000" y="1473200"/>
            <a:ext cx="10464800" cy="1676400"/>
          </a:xfrm>
          <a:prstGeom prst="rect">
            <a:avLst/>
          </a:prstGeom>
        </p:spPr>
        <p:txBody>
          <a:bodyPr/>
          <a:lstStyle>
            <a:lvl1pPr marL="952500"/>
          </a:lstStyle>
          <a:p>
            <a:pPr/>
            <a:r>
              <a:t>Indirectly - curvature of light</a:t>
            </a:r>
          </a:p>
        </p:txBody>
      </p:sp>
      <p:pic>
        <p:nvPicPr>
          <p:cNvPr id="191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2965450"/>
            <a:ext cx="9194800" cy="4946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270000" y="169905"/>
            <a:ext cx="10464800" cy="1717590"/>
          </a:xfrm>
          <a:prstGeom prst="rect">
            <a:avLst/>
          </a:prstGeom>
        </p:spPr>
        <p:txBody>
          <a:bodyPr/>
          <a:lstStyle/>
          <a:p>
            <a:pPr/>
            <a:r>
              <a:t>In the Milky Way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241300" y="1887494"/>
            <a:ext cx="10464800" cy="6715211"/>
          </a:xfrm>
          <a:prstGeom prst="rect">
            <a:avLst/>
          </a:prstGeom>
        </p:spPr>
        <p:txBody>
          <a:bodyPr/>
          <a:lstStyle/>
          <a:p>
            <a:pPr marL="952500"/>
            <a:r>
              <a:t>All around</a:t>
            </a:r>
          </a:p>
          <a:p>
            <a:pPr marL="952500"/>
            <a:r>
              <a:t>Clusters concentrated</a:t>
            </a:r>
          </a:p>
          <a:p>
            <a:pPr lvl="1" marL="1397000"/>
            <a:r>
              <a:t>Most in center </a:t>
            </a:r>
          </a:p>
          <a:p>
            <a:pPr lvl="1" marL="1397000"/>
            <a:r>
              <a:t>Around disk</a:t>
            </a:r>
          </a:p>
          <a:p>
            <a:pPr lvl="1" marL="1397000"/>
            <a:r>
              <a:t>Has variable density</a:t>
            </a:r>
          </a:p>
          <a:p>
            <a:pPr lvl="2" marL="1841500"/>
            <a:r>
              <a:t>Greatest in disk</a:t>
            </a:r>
          </a:p>
          <a:p>
            <a:pPr lvl="2" marL="1841500"/>
            <a:r>
              <a:t>With our Sun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7461250" y="3352800"/>
            <a:ext cx="5346700" cy="5638800"/>
            <a:chOff x="0" y="0"/>
            <a:chExt cx="5346700" cy="5638800"/>
          </a:xfrm>
        </p:grpSpPr>
        <p:sp>
          <p:nvSpPr>
            <p:cNvPr id="196" name="Shape 196"/>
            <p:cNvSpPr/>
            <p:nvPr/>
          </p:nvSpPr>
          <p:spPr>
            <a:xfrm>
              <a:off x="11112" y="0"/>
              <a:ext cx="5335588" cy="5497513"/>
            </a:xfrm>
            <a:prstGeom prst="roundRect">
              <a:avLst>
                <a:gd name="adj" fmla="val 3569"/>
              </a:avLst>
            </a:prstGeom>
            <a:solidFill>
              <a:srgbClr val="E5E5E5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97" name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68287"/>
              <a:ext cx="5127625" cy="537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" name="Shape 199"/>
          <p:cNvSpPr/>
          <p:nvPr/>
        </p:nvSpPr>
        <p:spPr>
          <a:xfrm>
            <a:off x="9429551" y="5035550"/>
            <a:ext cx="1908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ctr">
              <a:buClr>
                <a:srgbClr val="000000"/>
              </a:buClr>
              <a:buFont typeface="Gill Sans"/>
              <a:defRPr sz="6400"/>
            </a:lvl1pPr>
          </a:lstStyle>
          <a:p>
            <a:pPr/>
            <a:r>
              <a:t>.</a:t>
            </a:r>
          </a:p>
        </p:txBody>
      </p:sp>
      <p:sp>
        <p:nvSpPr>
          <p:cNvPr id="200" name="Shape 200"/>
          <p:cNvSpPr/>
          <p:nvPr/>
        </p:nvSpPr>
        <p:spPr>
          <a:xfrm>
            <a:off x="9159970" y="4044950"/>
            <a:ext cx="731648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algn="ctr">
              <a:buClr>
                <a:srgbClr val="000000"/>
              </a:buClr>
              <a:buFont typeface="American Typewriter"/>
              <a:defRPr b="1" sz="18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Black</a:t>
            </a:r>
          </a:p>
          <a:p>
            <a:pPr marL="0" marR="0" algn="ctr">
              <a:buClr>
                <a:srgbClr val="000000"/>
              </a:buClr>
              <a:buFont typeface="American Typewriter"/>
              <a:defRPr b="1" sz="18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hole</a:t>
            </a:r>
          </a:p>
        </p:txBody>
      </p:sp>
      <p:sp>
        <p:nvSpPr>
          <p:cNvPr id="201" name="Shape 201"/>
          <p:cNvSpPr/>
          <p:nvPr/>
        </p:nvSpPr>
        <p:spPr>
          <a:xfrm flipH="1" flipV="1">
            <a:off x="9474200" y="4660900"/>
            <a:ext cx="50800" cy="1066800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defTabSz="457200">
              <a:defRPr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8213" y="244475"/>
            <a:ext cx="13962063" cy="942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title"/>
          </p:nvPr>
        </p:nvSpPr>
        <p:spPr>
          <a:xfrm>
            <a:off x="444500" y="190500"/>
            <a:ext cx="11861800" cy="1676400"/>
          </a:xfrm>
          <a:prstGeom prst="rect">
            <a:avLst/>
          </a:prstGeom>
        </p:spPr>
        <p:txBody>
          <a:bodyPr/>
          <a:lstStyle/>
          <a:p>
            <a:pPr/>
            <a:r>
              <a:t>Concentrated Waves</a:t>
            </a:r>
          </a:p>
        </p:txBody>
      </p:sp>
      <p:pic>
        <p:nvPicPr>
          <p:cNvPr id="205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9012" y="1866900"/>
            <a:ext cx="11025188" cy="61785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 210"/>
          <p:cNvGrpSpPr/>
          <p:nvPr/>
        </p:nvGrpSpPr>
        <p:grpSpPr>
          <a:xfrm>
            <a:off x="990600" y="4076700"/>
            <a:ext cx="11023600" cy="4051962"/>
            <a:chOff x="0" y="0"/>
            <a:chExt cx="11023600" cy="4051961"/>
          </a:xfrm>
        </p:grpSpPr>
        <p:grpSp>
          <p:nvGrpSpPr>
            <p:cNvPr id="208" name="Group 208"/>
            <p:cNvGrpSpPr/>
            <p:nvPr/>
          </p:nvGrpSpPr>
          <p:grpSpPr>
            <a:xfrm>
              <a:off x="0" y="0"/>
              <a:ext cx="11023600" cy="4051962"/>
              <a:chOff x="0" y="0"/>
              <a:chExt cx="11023600" cy="4051961"/>
            </a:xfrm>
          </p:grpSpPr>
          <p:pic>
            <p:nvPicPr>
              <p:cNvPr id="206" name="image.png"/>
              <p:cNvPicPr>
                <a:picLocks noChangeAspect="0"/>
              </p:cNvPicPr>
              <p:nvPr/>
            </p:nvPicPr>
            <p:blipFill>
              <a:blip r:embed="rId4">
                <a:alphaModFix amt="85998"/>
                <a:extLst/>
              </a:blip>
              <a:srcRect l="0" t="0" r="368" b="0"/>
              <a:stretch>
                <a:fillRect/>
              </a:stretch>
            </p:blipFill>
            <p:spPr>
              <a:xfrm>
                <a:off x="0" y="0"/>
                <a:ext cx="11023600" cy="405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7" name="Shape 207"/>
              <p:cNvSpPr/>
              <p:nvPr/>
            </p:nvSpPr>
            <p:spPr>
              <a:xfrm>
                <a:off x="33866" y="3109052"/>
                <a:ext cx="10955867" cy="90362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300">
                    <a:solidFill>
                      <a:srgbClr val="CCE8B5"/>
                    </a:solidFill>
                  </a:defRPr>
                </a:pPr>
                <a:r>
                  <a:t>Varying levels of high energy </a:t>
                </a:r>
                <a:r>
                  <a:rPr i="1"/>
                  <a:t>most likely </a:t>
                </a:r>
                <a:r>
                  <a:t>caused by existing of Dark Energy &amp; Dark Matter </a:t>
                </a: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9161726" y="2809676"/>
              <a:ext cx="1788320" cy="231644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0" advTm="3000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Class="exit" nodeType="afterEffect" presetID="9" grpId="2" fill="hold">
                                  <p:stCondLst>
                                    <p:cond delay="3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" dur="1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10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tif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tif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